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74" r:id="rId3"/>
    <p:sldId id="286" r:id="rId4"/>
    <p:sldId id="289" r:id="rId5"/>
    <p:sldId id="280" r:id="rId6"/>
    <p:sldId id="262" r:id="rId7"/>
    <p:sldId id="258" r:id="rId8"/>
    <p:sldId id="287" r:id="rId9"/>
    <p:sldId id="275" r:id="rId10"/>
    <p:sldId id="284" r:id="rId11"/>
    <p:sldId id="276" r:id="rId12"/>
    <p:sldId id="290" r:id="rId13"/>
    <p:sldId id="272" r:id="rId14"/>
    <p:sldId id="281" r:id="rId15"/>
    <p:sldId id="282" r:id="rId16"/>
    <p:sldId id="291" r:id="rId17"/>
    <p:sldId id="288" r:id="rId18"/>
    <p:sldId id="278" r:id="rId19"/>
    <p:sldId id="283" r:id="rId20"/>
    <p:sldId id="285" r:id="rId21"/>
    <p:sldId id="26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804"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F:\thesis\averages%20pcl%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t>clx per hour first week</a:t>
            </a:r>
          </a:p>
        </c:rich>
      </c:tx>
      <c:layout>
        <c:manualLayout>
          <c:xMode val="edge"/>
          <c:yMode val="edge"/>
          <c:x val="0.60524525052771905"/>
          <c:y val="2.9491275497665274E-2"/>
        </c:manualLayout>
      </c:layout>
      <c:overlay val="1"/>
    </c:title>
    <c:autoTitleDeleted val="0"/>
    <c:plotArea>
      <c:layout/>
      <c:lineChart>
        <c:grouping val="standard"/>
        <c:varyColors val="0"/>
        <c:ser>
          <c:idx val="0"/>
          <c:order val="0"/>
          <c:tx>
            <c:strRef>
              <c:f>'novelty pcl'!$A$1</c:f>
              <c:strCache>
                <c:ptCount val="1"/>
                <c:pt idx="0">
                  <c:v>#002</c:v>
                </c:pt>
              </c:strCache>
            </c:strRef>
          </c:tx>
          <c:marker>
            <c:symbol val="none"/>
          </c:marker>
          <c:cat>
            <c:numRef>
              <c:f>'novelty pcl'!$C$2:$C$219</c:f>
              <c:numCache>
                <c:formatCode>yyyy\-mm\-dd\ hh:mm;@</c:formatCode>
                <c:ptCount val="218"/>
                <c:pt idx="0">
                  <c:v>41870.588194444441</c:v>
                </c:pt>
                <c:pt idx="1">
                  <c:v>41870.629861111112</c:v>
                </c:pt>
                <c:pt idx="2">
                  <c:v>41870.671527777777</c:v>
                </c:pt>
                <c:pt idx="3">
                  <c:v>41870.713194444441</c:v>
                </c:pt>
                <c:pt idx="4">
                  <c:v>41870.754861111112</c:v>
                </c:pt>
                <c:pt idx="5">
                  <c:v>41870.796527777777</c:v>
                </c:pt>
                <c:pt idx="6">
                  <c:v>41870.838194444441</c:v>
                </c:pt>
                <c:pt idx="7">
                  <c:v>41870.879861111112</c:v>
                </c:pt>
                <c:pt idx="8">
                  <c:v>41870.921527777777</c:v>
                </c:pt>
                <c:pt idx="9">
                  <c:v>41870.963194444441</c:v>
                </c:pt>
                <c:pt idx="10">
                  <c:v>41871.004861111112</c:v>
                </c:pt>
                <c:pt idx="11">
                  <c:v>41871.046527777777</c:v>
                </c:pt>
                <c:pt idx="12">
                  <c:v>41871.088194444441</c:v>
                </c:pt>
                <c:pt idx="13">
                  <c:v>41871.129861111112</c:v>
                </c:pt>
                <c:pt idx="14">
                  <c:v>41871.171527777777</c:v>
                </c:pt>
                <c:pt idx="15">
                  <c:v>41871.213194444441</c:v>
                </c:pt>
                <c:pt idx="16">
                  <c:v>41871.254861111112</c:v>
                </c:pt>
                <c:pt idx="17">
                  <c:v>41871.296527777777</c:v>
                </c:pt>
                <c:pt idx="18">
                  <c:v>41871.338194444441</c:v>
                </c:pt>
                <c:pt idx="19">
                  <c:v>41871.379861111112</c:v>
                </c:pt>
                <c:pt idx="20">
                  <c:v>41871.421527777777</c:v>
                </c:pt>
                <c:pt idx="21">
                  <c:v>41871.463194444441</c:v>
                </c:pt>
                <c:pt idx="22">
                  <c:v>41871.504861111112</c:v>
                </c:pt>
                <c:pt idx="23">
                  <c:v>41871.546527777777</c:v>
                </c:pt>
                <c:pt idx="24">
                  <c:v>41871.588194444441</c:v>
                </c:pt>
                <c:pt idx="25">
                  <c:v>41871.629861111112</c:v>
                </c:pt>
                <c:pt idx="26">
                  <c:v>41871.671527777777</c:v>
                </c:pt>
                <c:pt idx="27">
                  <c:v>41871.713194444441</c:v>
                </c:pt>
                <c:pt idx="28">
                  <c:v>41871.754861111112</c:v>
                </c:pt>
                <c:pt idx="29">
                  <c:v>41871.796527777777</c:v>
                </c:pt>
                <c:pt idx="30">
                  <c:v>41871.838194444441</c:v>
                </c:pt>
                <c:pt idx="31">
                  <c:v>41871.879861111112</c:v>
                </c:pt>
                <c:pt idx="32">
                  <c:v>41871.921527777777</c:v>
                </c:pt>
                <c:pt idx="33">
                  <c:v>41871.963194444441</c:v>
                </c:pt>
                <c:pt idx="34">
                  <c:v>41872.004861111112</c:v>
                </c:pt>
                <c:pt idx="35">
                  <c:v>41872.046527777777</c:v>
                </c:pt>
                <c:pt idx="36">
                  <c:v>41872.088194444441</c:v>
                </c:pt>
                <c:pt idx="37">
                  <c:v>41872.129861111112</c:v>
                </c:pt>
                <c:pt idx="38">
                  <c:v>41872.171527777777</c:v>
                </c:pt>
                <c:pt idx="39">
                  <c:v>41872.213194444441</c:v>
                </c:pt>
                <c:pt idx="40">
                  <c:v>41872.254861111112</c:v>
                </c:pt>
                <c:pt idx="41">
                  <c:v>41872.296527777777</c:v>
                </c:pt>
                <c:pt idx="42">
                  <c:v>41872.338194444441</c:v>
                </c:pt>
                <c:pt idx="43">
                  <c:v>41872.379861111112</c:v>
                </c:pt>
                <c:pt idx="44">
                  <c:v>41872.421527777777</c:v>
                </c:pt>
                <c:pt idx="45">
                  <c:v>41872.463194444441</c:v>
                </c:pt>
                <c:pt idx="46">
                  <c:v>41872.504861111112</c:v>
                </c:pt>
                <c:pt idx="47">
                  <c:v>41872.546527777777</c:v>
                </c:pt>
                <c:pt idx="48">
                  <c:v>41872.588194444441</c:v>
                </c:pt>
                <c:pt idx="49">
                  <c:v>41872.629861111112</c:v>
                </c:pt>
                <c:pt idx="50">
                  <c:v>41872.671527777777</c:v>
                </c:pt>
                <c:pt idx="51">
                  <c:v>41872.713194444441</c:v>
                </c:pt>
                <c:pt idx="52">
                  <c:v>41872.754861111112</c:v>
                </c:pt>
                <c:pt idx="53">
                  <c:v>41872.796527777777</c:v>
                </c:pt>
                <c:pt idx="54">
                  <c:v>41872.838194444441</c:v>
                </c:pt>
                <c:pt idx="55">
                  <c:v>41872.879861111112</c:v>
                </c:pt>
                <c:pt idx="56">
                  <c:v>41872.921527777777</c:v>
                </c:pt>
                <c:pt idx="57">
                  <c:v>41872.963194444441</c:v>
                </c:pt>
                <c:pt idx="58">
                  <c:v>41873.004861111112</c:v>
                </c:pt>
                <c:pt idx="59">
                  <c:v>41873.046527777777</c:v>
                </c:pt>
                <c:pt idx="60">
                  <c:v>41873.088194444441</c:v>
                </c:pt>
                <c:pt idx="61">
                  <c:v>41873.129861111112</c:v>
                </c:pt>
                <c:pt idx="62">
                  <c:v>41873.171527777777</c:v>
                </c:pt>
                <c:pt idx="63">
                  <c:v>41873.213194444441</c:v>
                </c:pt>
                <c:pt idx="64">
                  <c:v>41873.254861111112</c:v>
                </c:pt>
                <c:pt idx="65">
                  <c:v>41873.296527777777</c:v>
                </c:pt>
                <c:pt idx="66">
                  <c:v>41873.338194444441</c:v>
                </c:pt>
                <c:pt idx="67">
                  <c:v>41873.379861111112</c:v>
                </c:pt>
                <c:pt idx="68">
                  <c:v>41873.421527777777</c:v>
                </c:pt>
                <c:pt idx="69">
                  <c:v>41873.463194444441</c:v>
                </c:pt>
                <c:pt idx="70">
                  <c:v>41873.504861111112</c:v>
                </c:pt>
                <c:pt idx="71">
                  <c:v>41873.546527777777</c:v>
                </c:pt>
                <c:pt idx="72">
                  <c:v>41873.588194444441</c:v>
                </c:pt>
                <c:pt idx="73">
                  <c:v>41873.629861111112</c:v>
                </c:pt>
                <c:pt idx="74">
                  <c:v>41873.671527777777</c:v>
                </c:pt>
                <c:pt idx="75">
                  <c:v>41873.713194444441</c:v>
                </c:pt>
                <c:pt idx="76">
                  <c:v>41873.754861111112</c:v>
                </c:pt>
                <c:pt idx="77">
                  <c:v>41873.796527777777</c:v>
                </c:pt>
                <c:pt idx="78">
                  <c:v>41873.838194444441</c:v>
                </c:pt>
                <c:pt idx="79">
                  <c:v>41873.879861111112</c:v>
                </c:pt>
                <c:pt idx="80">
                  <c:v>41873.921527777777</c:v>
                </c:pt>
                <c:pt idx="81">
                  <c:v>41873.963194444441</c:v>
                </c:pt>
                <c:pt idx="82">
                  <c:v>41874.004861111112</c:v>
                </c:pt>
                <c:pt idx="83">
                  <c:v>41874.046527777777</c:v>
                </c:pt>
                <c:pt idx="84">
                  <c:v>41874.088194444441</c:v>
                </c:pt>
                <c:pt idx="85">
                  <c:v>41874.129861111112</c:v>
                </c:pt>
                <c:pt idx="86">
                  <c:v>41874.171527777777</c:v>
                </c:pt>
                <c:pt idx="87">
                  <c:v>41874.213194444441</c:v>
                </c:pt>
                <c:pt idx="88">
                  <c:v>41874.254861111112</c:v>
                </c:pt>
                <c:pt idx="89">
                  <c:v>41874.296527777777</c:v>
                </c:pt>
                <c:pt idx="90">
                  <c:v>41874.338194444441</c:v>
                </c:pt>
                <c:pt idx="91">
                  <c:v>41874.379861111112</c:v>
                </c:pt>
                <c:pt idx="92">
                  <c:v>41874.421527777777</c:v>
                </c:pt>
                <c:pt idx="93">
                  <c:v>41874.463194444441</c:v>
                </c:pt>
                <c:pt idx="94">
                  <c:v>41874.504861111112</c:v>
                </c:pt>
                <c:pt idx="95">
                  <c:v>41874.546527777777</c:v>
                </c:pt>
                <c:pt idx="96">
                  <c:v>41874.588194444441</c:v>
                </c:pt>
                <c:pt idx="97">
                  <c:v>41874.629861111112</c:v>
                </c:pt>
                <c:pt idx="98">
                  <c:v>41874.671527777777</c:v>
                </c:pt>
                <c:pt idx="99">
                  <c:v>41874.713194444441</c:v>
                </c:pt>
                <c:pt idx="100">
                  <c:v>41874.754861111112</c:v>
                </c:pt>
                <c:pt idx="101">
                  <c:v>41874.796527777777</c:v>
                </c:pt>
                <c:pt idx="102">
                  <c:v>41874.838194444441</c:v>
                </c:pt>
                <c:pt idx="103">
                  <c:v>41874.879861111112</c:v>
                </c:pt>
                <c:pt idx="104">
                  <c:v>41874.921527777777</c:v>
                </c:pt>
                <c:pt idx="105">
                  <c:v>41874.963194444441</c:v>
                </c:pt>
                <c:pt idx="106">
                  <c:v>41875.004861111112</c:v>
                </c:pt>
                <c:pt idx="107">
                  <c:v>41875.046527777777</c:v>
                </c:pt>
                <c:pt idx="108">
                  <c:v>41875.088194444441</c:v>
                </c:pt>
                <c:pt idx="109">
                  <c:v>41875.129861111112</c:v>
                </c:pt>
                <c:pt idx="110">
                  <c:v>41875.171527777777</c:v>
                </c:pt>
                <c:pt idx="111">
                  <c:v>41875.213194444441</c:v>
                </c:pt>
                <c:pt idx="112">
                  <c:v>41875.254861111112</c:v>
                </c:pt>
                <c:pt idx="113">
                  <c:v>41875.296527777777</c:v>
                </c:pt>
                <c:pt idx="114">
                  <c:v>41875.338194444441</c:v>
                </c:pt>
                <c:pt idx="115">
                  <c:v>41875.379861111112</c:v>
                </c:pt>
                <c:pt idx="116">
                  <c:v>41875.421527777777</c:v>
                </c:pt>
                <c:pt idx="117">
                  <c:v>41875.463194444441</c:v>
                </c:pt>
                <c:pt idx="118">
                  <c:v>41875.504861111112</c:v>
                </c:pt>
                <c:pt idx="119">
                  <c:v>41875.546527777777</c:v>
                </c:pt>
                <c:pt idx="120">
                  <c:v>41875.588194444441</c:v>
                </c:pt>
                <c:pt idx="121">
                  <c:v>41875.629861111112</c:v>
                </c:pt>
                <c:pt idx="122">
                  <c:v>41875.671527777777</c:v>
                </c:pt>
                <c:pt idx="123">
                  <c:v>41875.713194444441</c:v>
                </c:pt>
                <c:pt idx="124">
                  <c:v>41875.754861111112</c:v>
                </c:pt>
                <c:pt idx="125">
                  <c:v>41875.796527777777</c:v>
                </c:pt>
                <c:pt idx="126">
                  <c:v>41875.838194444441</c:v>
                </c:pt>
                <c:pt idx="127">
                  <c:v>41875.879861111112</c:v>
                </c:pt>
                <c:pt idx="128">
                  <c:v>41875.921527777777</c:v>
                </c:pt>
                <c:pt idx="129">
                  <c:v>41875.963194444441</c:v>
                </c:pt>
                <c:pt idx="130">
                  <c:v>41876.004861111112</c:v>
                </c:pt>
                <c:pt idx="131">
                  <c:v>41876.046527777777</c:v>
                </c:pt>
                <c:pt idx="132">
                  <c:v>41876.088194444441</c:v>
                </c:pt>
                <c:pt idx="133">
                  <c:v>41876.129861111112</c:v>
                </c:pt>
                <c:pt idx="134">
                  <c:v>41876.171527777777</c:v>
                </c:pt>
                <c:pt idx="135">
                  <c:v>41876.213194444441</c:v>
                </c:pt>
                <c:pt idx="136">
                  <c:v>41876.254861111112</c:v>
                </c:pt>
                <c:pt idx="137">
                  <c:v>41876.296527777777</c:v>
                </c:pt>
                <c:pt idx="138">
                  <c:v>41876.338194444441</c:v>
                </c:pt>
                <c:pt idx="139">
                  <c:v>41876.379861111112</c:v>
                </c:pt>
                <c:pt idx="140">
                  <c:v>41876.421527777777</c:v>
                </c:pt>
                <c:pt idx="141">
                  <c:v>41876.463194444441</c:v>
                </c:pt>
                <c:pt idx="142">
                  <c:v>41876.504861111112</c:v>
                </c:pt>
                <c:pt idx="143">
                  <c:v>41876.546527777777</c:v>
                </c:pt>
                <c:pt idx="144">
                  <c:v>41876.588194444441</c:v>
                </c:pt>
                <c:pt idx="145">
                  <c:v>41876.629861111112</c:v>
                </c:pt>
                <c:pt idx="146">
                  <c:v>41876.671527777777</c:v>
                </c:pt>
                <c:pt idx="147">
                  <c:v>41876.713194444441</c:v>
                </c:pt>
                <c:pt idx="148">
                  <c:v>41876.754861111112</c:v>
                </c:pt>
                <c:pt idx="149">
                  <c:v>41876.796527777777</c:v>
                </c:pt>
                <c:pt idx="150">
                  <c:v>41876.838194444441</c:v>
                </c:pt>
                <c:pt idx="151">
                  <c:v>41876.879861111112</c:v>
                </c:pt>
                <c:pt idx="152">
                  <c:v>41876.921527777777</c:v>
                </c:pt>
                <c:pt idx="153">
                  <c:v>41876.963194444441</c:v>
                </c:pt>
                <c:pt idx="154">
                  <c:v>41877.004861111112</c:v>
                </c:pt>
                <c:pt idx="155">
                  <c:v>41877.046527777777</c:v>
                </c:pt>
                <c:pt idx="156">
                  <c:v>41877.088194444441</c:v>
                </c:pt>
                <c:pt idx="157">
                  <c:v>41877.129861111112</c:v>
                </c:pt>
                <c:pt idx="158">
                  <c:v>41877.171527777777</c:v>
                </c:pt>
                <c:pt idx="159">
                  <c:v>41877.213194444441</c:v>
                </c:pt>
                <c:pt idx="160">
                  <c:v>41877.254861111112</c:v>
                </c:pt>
                <c:pt idx="161">
                  <c:v>41877.296527777777</c:v>
                </c:pt>
                <c:pt idx="162">
                  <c:v>41877.338194444441</c:v>
                </c:pt>
                <c:pt idx="163">
                  <c:v>41877.379861111112</c:v>
                </c:pt>
                <c:pt idx="164">
                  <c:v>41877.421527777777</c:v>
                </c:pt>
                <c:pt idx="165">
                  <c:v>41877.463194444441</c:v>
                </c:pt>
                <c:pt idx="166">
                  <c:v>41877.504861111112</c:v>
                </c:pt>
                <c:pt idx="167">
                  <c:v>41877.546527777777</c:v>
                </c:pt>
                <c:pt idx="168">
                  <c:v>41877.588194444441</c:v>
                </c:pt>
                <c:pt idx="169">
                  <c:v>41877.629861111112</c:v>
                </c:pt>
                <c:pt idx="170">
                  <c:v>41877.671527777777</c:v>
                </c:pt>
                <c:pt idx="171">
                  <c:v>41877.713194444441</c:v>
                </c:pt>
                <c:pt idx="172">
                  <c:v>41877.754861111112</c:v>
                </c:pt>
                <c:pt idx="173">
                  <c:v>41877.796527777777</c:v>
                </c:pt>
                <c:pt idx="174">
                  <c:v>41877.838194444441</c:v>
                </c:pt>
                <c:pt idx="175">
                  <c:v>41877.879861111112</c:v>
                </c:pt>
                <c:pt idx="176">
                  <c:v>41877.921527777777</c:v>
                </c:pt>
                <c:pt idx="177">
                  <c:v>41877.963194444441</c:v>
                </c:pt>
                <c:pt idx="178">
                  <c:v>41878.004861111112</c:v>
                </c:pt>
                <c:pt idx="179">
                  <c:v>41878.046527777777</c:v>
                </c:pt>
                <c:pt idx="180">
                  <c:v>41878.088194444441</c:v>
                </c:pt>
                <c:pt idx="181">
                  <c:v>41878.129861111112</c:v>
                </c:pt>
                <c:pt idx="182">
                  <c:v>41878.171527777777</c:v>
                </c:pt>
                <c:pt idx="183">
                  <c:v>41878.213194444441</c:v>
                </c:pt>
                <c:pt idx="184">
                  <c:v>41878.254861111112</c:v>
                </c:pt>
                <c:pt idx="185">
                  <c:v>41878.296527777777</c:v>
                </c:pt>
                <c:pt idx="186">
                  <c:v>41878.338194444441</c:v>
                </c:pt>
                <c:pt idx="187">
                  <c:v>41878.379861111112</c:v>
                </c:pt>
                <c:pt idx="188">
                  <c:v>41878.421527777777</c:v>
                </c:pt>
                <c:pt idx="189">
                  <c:v>41878.463194444441</c:v>
                </c:pt>
                <c:pt idx="190">
                  <c:v>41878.504861111112</c:v>
                </c:pt>
                <c:pt idx="191">
                  <c:v>41878.546527777777</c:v>
                </c:pt>
                <c:pt idx="192">
                  <c:v>41878.588194444441</c:v>
                </c:pt>
                <c:pt idx="193">
                  <c:v>41878.629861111112</c:v>
                </c:pt>
                <c:pt idx="194">
                  <c:v>41878.671527777777</c:v>
                </c:pt>
                <c:pt idx="195">
                  <c:v>41878.713194444441</c:v>
                </c:pt>
                <c:pt idx="196">
                  <c:v>41878.754861111112</c:v>
                </c:pt>
                <c:pt idx="197">
                  <c:v>41878.796527777777</c:v>
                </c:pt>
                <c:pt idx="198">
                  <c:v>41878.838194444441</c:v>
                </c:pt>
                <c:pt idx="199">
                  <c:v>41878.879861111112</c:v>
                </c:pt>
                <c:pt idx="200">
                  <c:v>41878.921527777777</c:v>
                </c:pt>
                <c:pt idx="201">
                  <c:v>41878.963194444441</c:v>
                </c:pt>
                <c:pt idx="202">
                  <c:v>41879.004861111112</c:v>
                </c:pt>
                <c:pt idx="203">
                  <c:v>41879.046527777777</c:v>
                </c:pt>
                <c:pt idx="204">
                  <c:v>41879.088194444441</c:v>
                </c:pt>
                <c:pt idx="205">
                  <c:v>41879.129861111112</c:v>
                </c:pt>
                <c:pt idx="206">
                  <c:v>41879.171527777777</c:v>
                </c:pt>
                <c:pt idx="207">
                  <c:v>41879.213194444441</c:v>
                </c:pt>
                <c:pt idx="208">
                  <c:v>41879.254861111112</c:v>
                </c:pt>
                <c:pt idx="209">
                  <c:v>41879.296527777777</c:v>
                </c:pt>
                <c:pt idx="210">
                  <c:v>41879.338194444441</c:v>
                </c:pt>
                <c:pt idx="211">
                  <c:v>41879.379861111112</c:v>
                </c:pt>
                <c:pt idx="212">
                  <c:v>41879.421527777777</c:v>
                </c:pt>
                <c:pt idx="213">
                  <c:v>41879.463194444441</c:v>
                </c:pt>
                <c:pt idx="214">
                  <c:v>41879.504861111112</c:v>
                </c:pt>
                <c:pt idx="215">
                  <c:v>41879.546527777777</c:v>
                </c:pt>
                <c:pt idx="216">
                  <c:v>41879.588194444441</c:v>
                </c:pt>
                <c:pt idx="217">
                  <c:v>41879.629861111112</c:v>
                </c:pt>
              </c:numCache>
            </c:numRef>
          </c:cat>
          <c:val>
            <c:numRef>
              <c:f>'novelty pcl'!$A$2:$A$219</c:f>
              <c:numCache>
                <c:formatCode>General</c:formatCode>
                <c:ptCount val="218"/>
                <c:pt idx="0">
                  <c:v>48389</c:v>
                </c:pt>
                <c:pt idx="1">
                  <c:v>34178</c:v>
                </c:pt>
                <c:pt idx="2">
                  <c:v>6143</c:v>
                </c:pt>
                <c:pt idx="3">
                  <c:v>40022</c:v>
                </c:pt>
                <c:pt idx="4">
                  <c:v>18771</c:v>
                </c:pt>
                <c:pt idx="5">
                  <c:v>6091</c:v>
                </c:pt>
                <c:pt idx="6">
                  <c:v>1326</c:v>
                </c:pt>
                <c:pt idx="7">
                  <c:v>1253</c:v>
                </c:pt>
                <c:pt idx="8">
                  <c:v>13023</c:v>
                </c:pt>
                <c:pt idx="9">
                  <c:v>4699</c:v>
                </c:pt>
                <c:pt idx="10">
                  <c:v>7692</c:v>
                </c:pt>
                <c:pt idx="11">
                  <c:v>5305</c:v>
                </c:pt>
                <c:pt idx="12">
                  <c:v>12722</c:v>
                </c:pt>
                <c:pt idx="13">
                  <c:v>73147</c:v>
                </c:pt>
                <c:pt idx="14">
                  <c:v>2859</c:v>
                </c:pt>
                <c:pt idx="15">
                  <c:v>34674</c:v>
                </c:pt>
                <c:pt idx="16">
                  <c:v>44396</c:v>
                </c:pt>
                <c:pt idx="17">
                  <c:v>12021</c:v>
                </c:pt>
                <c:pt idx="18">
                  <c:v>5528</c:v>
                </c:pt>
                <c:pt idx="19">
                  <c:v>3286</c:v>
                </c:pt>
                <c:pt idx="20">
                  <c:v>3440</c:v>
                </c:pt>
                <c:pt idx="21">
                  <c:v>2969</c:v>
                </c:pt>
                <c:pt idx="22">
                  <c:v>5998</c:v>
                </c:pt>
                <c:pt idx="23">
                  <c:v>6155</c:v>
                </c:pt>
                <c:pt idx="24">
                  <c:v>3070</c:v>
                </c:pt>
                <c:pt idx="25">
                  <c:v>2867</c:v>
                </c:pt>
                <c:pt idx="26">
                  <c:v>9288</c:v>
                </c:pt>
                <c:pt idx="27">
                  <c:v>1510</c:v>
                </c:pt>
                <c:pt idx="28">
                  <c:v>3844</c:v>
                </c:pt>
                <c:pt idx="29">
                  <c:v>1293</c:v>
                </c:pt>
                <c:pt idx="30">
                  <c:v>3235</c:v>
                </c:pt>
                <c:pt idx="31">
                  <c:v>1133</c:v>
                </c:pt>
                <c:pt idx="32">
                  <c:v>2501</c:v>
                </c:pt>
                <c:pt idx="33">
                  <c:v>133</c:v>
                </c:pt>
                <c:pt idx="34">
                  <c:v>1057</c:v>
                </c:pt>
                <c:pt idx="35">
                  <c:v>75</c:v>
                </c:pt>
                <c:pt idx="36">
                  <c:v>4559</c:v>
                </c:pt>
                <c:pt idx="37">
                  <c:v>12606</c:v>
                </c:pt>
                <c:pt idx="38">
                  <c:v>3773</c:v>
                </c:pt>
                <c:pt idx="39">
                  <c:v>14462</c:v>
                </c:pt>
                <c:pt idx="40">
                  <c:v>10124</c:v>
                </c:pt>
                <c:pt idx="41">
                  <c:v>14724</c:v>
                </c:pt>
                <c:pt idx="42">
                  <c:v>3703</c:v>
                </c:pt>
                <c:pt idx="43">
                  <c:v>3439</c:v>
                </c:pt>
                <c:pt idx="44">
                  <c:v>5764</c:v>
                </c:pt>
                <c:pt idx="45">
                  <c:v>2804</c:v>
                </c:pt>
                <c:pt idx="46">
                  <c:v>1412</c:v>
                </c:pt>
                <c:pt idx="47">
                  <c:v>5631</c:v>
                </c:pt>
                <c:pt idx="48">
                  <c:v>4822</c:v>
                </c:pt>
                <c:pt idx="49">
                  <c:v>1527</c:v>
                </c:pt>
                <c:pt idx="50">
                  <c:v>1662</c:v>
                </c:pt>
                <c:pt idx="51">
                  <c:v>1914</c:v>
                </c:pt>
                <c:pt idx="52">
                  <c:v>863</c:v>
                </c:pt>
                <c:pt idx="53">
                  <c:v>3086</c:v>
                </c:pt>
                <c:pt idx="54">
                  <c:v>3054</c:v>
                </c:pt>
                <c:pt idx="55">
                  <c:v>127</c:v>
                </c:pt>
                <c:pt idx="56">
                  <c:v>896</c:v>
                </c:pt>
                <c:pt idx="57">
                  <c:v>338</c:v>
                </c:pt>
                <c:pt idx="58">
                  <c:v>66</c:v>
                </c:pt>
                <c:pt idx="59">
                  <c:v>665</c:v>
                </c:pt>
                <c:pt idx="60">
                  <c:v>2110</c:v>
                </c:pt>
                <c:pt idx="61">
                  <c:v>10409</c:v>
                </c:pt>
                <c:pt idx="62">
                  <c:v>2803</c:v>
                </c:pt>
                <c:pt idx="63">
                  <c:v>4847</c:v>
                </c:pt>
                <c:pt idx="64">
                  <c:v>47788</c:v>
                </c:pt>
                <c:pt idx="65">
                  <c:v>24922</c:v>
                </c:pt>
                <c:pt idx="66">
                  <c:v>7412</c:v>
                </c:pt>
                <c:pt idx="67">
                  <c:v>7448</c:v>
                </c:pt>
                <c:pt idx="68">
                  <c:v>8556</c:v>
                </c:pt>
                <c:pt idx="69">
                  <c:v>3525</c:v>
                </c:pt>
                <c:pt idx="70">
                  <c:v>3513</c:v>
                </c:pt>
                <c:pt idx="71">
                  <c:v>926</c:v>
                </c:pt>
                <c:pt idx="72">
                  <c:v>4992</c:v>
                </c:pt>
                <c:pt idx="73">
                  <c:v>3973</c:v>
                </c:pt>
                <c:pt idx="74">
                  <c:v>1431</c:v>
                </c:pt>
                <c:pt idx="75">
                  <c:v>2384</c:v>
                </c:pt>
                <c:pt idx="76">
                  <c:v>1667</c:v>
                </c:pt>
                <c:pt idx="77">
                  <c:v>3940</c:v>
                </c:pt>
                <c:pt idx="78">
                  <c:v>1749</c:v>
                </c:pt>
                <c:pt idx="79">
                  <c:v>2154</c:v>
                </c:pt>
                <c:pt idx="80">
                  <c:v>1221</c:v>
                </c:pt>
                <c:pt idx="81">
                  <c:v>23</c:v>
                </c:pt>
                <c:pt idx="82">
                  <c:v>577</c:v>
                </c:pt>
                <c:pt idx="83">
                  <c:v>603</c:v>
                </c:pt>
                <c:pt idx="84">
                  <c:v>111</c:v>
                </c:pt>
                <c:pt idx="85">
                  <c:v>662</c:v>
                </c:pt>
                <c:pt idx="86">
                  <c:v>48099</c:v>
                </c:pt>
                <c:pt idx="87">
                  <c:v>45331</c:v>
                </c:pt>
                <c:pt idx="88">
                  <c:v>11514</c:v>
                </c:pt>
                <c:pt idx="89">
                  <c:v>26790</c:v>
                </c:pt>
                <c:pt idx="90">
                  <c:v>3202</c:v>
                </c:pt>
                <c:pt idx="91">
                  <c:v>12752</c:v>
                </c:pt>
                <c:pt idx="92">
                  <c:v>10893</c:v>
                </c:pt>
                <c:pt idx="93">
                  <c:v>4233</c:v>
                </c:pt>
                <c:pt idx="94">
                  <c:v>4996</c:v>
                </c:pt>
                <c:pt idx="95">
                  <c:v>4011</c:v>
                </c:pt>
                <c:pt idx="96">
                  <c:v>8416</c:v>
                </c:pt>
                <c:pt idx="97">
                  <c:v>2308</c:v>
                </c:pt>
                <c:pt idx="98">
                  <c:v>5158</c:v>
                </c:pt>
                <c:pt idx="99">
                  <c:v>3312</c:v>
                </c:pt>
                <c:pt idx="100">
                  <c:v>2307</c:v>
                </c:pt>
                <c:pt idx="101">
                  <c:v>733</c:v>
                </c:pt>
                <c:pt idx="102">
                  <c:v>2065</c:v>
                </c:pt>
                <c:pt idx="103">
                  <c:v>206</c:v>
                </c:pt>
                <c:pt idx="104">
                  <c:v>382</c:v>
                </c:pt>
                <c:pt idx="105">
                  <c:v>5032</c:v>
                </c:pt>
                <c:pt idx="106">
                  <c:v>1412</c:v>
                </c:pt>
                <c:pt idx="107">
                  <c:v>8859</c:v>
                </c:pt>
                <c:pt idx="108">
                  <c:v>8308</c:v>
                </c:pt>
                <c:pt idx="109">
                  <c:v>5132</c:v>
                </c:pt>
                <c:pt idx="110">
                  <c:v>11252</c:v>
                </c:pt>
                <c:pt idx="111">
                  <c:v>20027</c:v>
                </c:pt>
                <c:pt idx="112">
                  <c:v>15955</c:v>
                </c:pt>
                <c:pt idx="113">
                  <c:v>8450</c:v>
                </c:pt>
                <c:pt idx="114">
                  <c:v>8690</c:v>
                </c:pt>
                <c:pt idx="115">
                  <c:v>17566</c:v>
                </c:pt>
                <c:pt idx="116">
                  <c:v>12317</c:v>
                </c:pt>
                <c:pt idx="117">
                  <c:v>6553</c:v>
                </c:pt>
                <c:pt idx="118">
                  <c:v>3460</c:v>
                </c:pt>
                <c:pt idx="119">
                  <c:v>1753</c:v>
                </c:pt>
                <c:pt idx="120">
                  <c:v>8381</c:v>
                </c:pt>
                <c:pt idx="121">
                  <c:v>1792</c:v>
                </c:pt>
                <c:pt idx="122">
                  <c:v>1927</c:v>
                </c:pt>
                <c:pt idx="123">
                  <c:v>2759</c:v>
                </c:pt>
                <c:pt idx="124">
                  <c:v>2118</c:v>
                </c:pt>
                <c:pt idx="125">
                  <c:v>1258</c:v>
                </c:pt>
                <c:pt idx="126">
                  <c:v>83</c:v>
                </c:pt>
                <c:pt idx="127">
                  <c:v>1195</c:v>
                </c:pt>
                <c:pt idx="128">
                  <c:v>30</c:v>
                </c:pt>
                <c:pt idx="129">
                  <c:v>57</c:v>
                </c:pt>
                <c:pt idx="130">
                  <c:v>811</c:v>
                </c:pt>
                <c:pt idx="131">
                  <c:v>1893</c:v>
                </c:pt>
                <c:pt idx="132">
                  <c:v>585</c:v>
                </c:pt>
                <c:pt idx="133">
                  <c:v>3903</c:v>
                </c:pt>
                <c:pt idx="134">
                  <c:v>4009</c:v>
                </c:pt>
                <c:pt idx="135">
                  <c:v>3420</c:v>
                </c:pt>
                <c:pt idx="136">
                  <c:v>11645</c:v>
                </c:pt>
                <c:pt idx="137">
                  <c:v>22789</c:v>
                </c:pt>
                <c:pt idx="138">
                  <c:v>4871</c:v>
                </c:pt>
                <c:pt idx="139">
                  <c:v>12812</c:v>
                </c:pt>
                <c:pt idx="140">
                  <c:v>11249</c:v>
                </c:pt>
                <c:pt idx="141">
                  <c:v>5236</c:v>
                </c:pt>
                <c:pt idx="142">
                  <c:v>2326</c:v>
                </c:pt>
                <c:pt idx="143">
                  <c:v>1201</c:v>
                </c:pt>
                <c:pt idx="144">
                  <c:v>3336</c:v>
                </c:pt>
                <c:pt idx="145">
                  <c:v>10615</c:v>
                </c:pt>
                <c:pt idx="146">
                  <c:v>2875</c:v>
                </c:pt>
                <c:pt idx="147">
                  <c:v>3216</c:v>
                </c:pt>
                <c:pt idx="148">
                  <c:v>1621</c:v>
                </c:pt>
                <c:pt idx="149">
                  <c:v>1037</c:v>
                </c:pt>
                <c:pt idx="150">
                  <c:v>11749</c:v>
                </c:pt>
                <c:pt idx="151">
                  <c:v>372</c:v>
                </c:pt>
                <c:pt idx="152">
                  <c:v>678</c:v>
                </c:pt>
                <c:pt idx="153">
                  <c:v>189</c:v>
                </c:pt>
                <c:pt idx="154">
                  <c:v>43</c:v>
                </c:pt>
                <c:pt idx="155">
                  <c:v>468</c:v>
                </c:pt>
                <c:pt idx="156">
                  <c:v>343</c:v>
                </c:pt>
                <c:pt idx="157">
                  <c:v>4349</c:v>
                </c:pt>
                <c:pt idx="158">
                  <c:v>4646</c:v>
                </c:pt>
                <c:pt idx="159">
                  <c:v>12526</c:v>
                </c:pt>
                <c:pt idx="160">
                  <c:v>37225</c:v>
                </c:pt>
                <c:pt idx="161">
                  <c:v>21222</c:v>
                </c:pt>
                <c:pt idx="162">
                  <c:v>5081</c:v>
                </c:pt>
                <c:pt idx="163">
                  <c:v>12423</c:v>
                </c:pt>
                <c:pt idx="164">
                  <c:v>6211</c:v>
                </c:pt>
                <c:pt idx="165">
                  <c:v>6284</c:v>
                </c:pt>
                <c:pt idx="166">
                  <c:v>1459</c:v>
                </c:pt>
                <c:pt idx="167">
                  <c:v>787</c:v>
                </c:pt>
                <c:pt idx="168">
                  <c:v>2244</c:v>
                </c:pt>
                <c:pt idx="169">
                  <c:v>4763</c:v>
                </c:pt>
                <c:pt idx="170">
                  <c:v>5644</c:v>
                </c:pt>
                <c:pt idx="171">
                  <c:v>1521</c:v>
                </c:pt>
                <c:pt idx="172">
                  <c:v>7922</c:v>
                </c:pt>
                <c:pt idx="173">
                  <c:v>6630</c:v>
                </c:pt>
                <c:pt idx="174">
                  <c:v>79</c:v>
                </c:pt>
                <c:pt idx="175">
                  <c:v>2160</c:v>
                </c:pt>
                <c:pt idx="176">
                  <c:v>2999</c:v>
                </c:pt>
                <c:pt idx="177">
                  <c:v>336</c:v>
                </c:pt>
                <c:pt idx="178">
                  <c:v>1051</c:v>
                </c:pt>
                <c:pt idx="179">
                  <c:v>3433</c:v>
                </c:pt>
                <c:pt idx="180">
                  <c:v>5014</c:v>
                </c:pt>
                <c:pt idx="181">
                  <c:v>14469</c:v>
                </c:pt>
                <c:pt idx="182">
                  <c:v>12695</c:v>
                </c:pt>
                <c:pt idx="183">
                  <c:v>5487</c:v>
                </c:pt>
                <c:pt idx="184">
                  <c:v>33801</c:v>
                </c:pt>
                <c:pt idx="185">
                  <c:v>13384</c:v>
                </c:pt>
                <c:pt idx="186">
                  <c:v>2798</c:v>
                </c:pt>
                <c:pt idx="187">
                  <c:v>429</c:v>
                </c:pt>
                <c:pt idx="188">
                  <c:v>1362</c:v>
                </c:pt>
                <c:pt idx="189">
                  <c:v>719</c:v>
                </c:pt>
                <c:pt idx="190">
                  <c:v>3051</c:v>
                </c:pt>
                <c:pt idx="191">
                  <c:v>830</c:v>
                </c:pt>
                <c:pt idx="192">
                  <c:v>1263</c:v>
                </c:pt>
                <c:pt idx="193">
                  <c:v>934</c:v>
                </c:pt>
                <c:pt idx="194">
                  <c:v>525</c:v>
                </c:pt>
                <c:pt idx="195">
                  <c:v>678</c:v>
                </c:pt>
                <c:pt idx="196">
                  <c:v>4230</c:v>
                </c:pt>
                <c:pt idx="197">
                  <c:v>134</c:v>
                </c:pt>
                <c:pt idx="198">
                  <c:v>19</c:v>
                </c:pt>
                <c:pt idx="199">
                  <c:v>410</c:v>
                </c:pt>
                <c:pt idx="200">
                  <c:v>258</c:v>
                </c:pt>
                <c:pt idx="201">
                  <c:v>1126</c:v>
                </c:pt>
                <c:pt idx="202">
                  <c:v>3060</c:v>
                </c:pt>
                <c:pt idx="203">
                  <c:v>922</c:v>
                </c:pt>
                <c:pt idx="204">
                  <c:v>459</c:v>
                </c:pt>
                <c:pt idx="205">
                  <c:v>6664</c:v>
                </c:pt>
                <c:pt idx="206">
                  <c:v>14732</c:v>
                </c:pt>
                <c:pt idx="207">
                  <c:v>4215</c:v>
                </c:pt>
                <c:pt idx="208">
                  <c:v>3909</c:v>
                </c:pt>
                <c:pt idx="209">
                  <c:v>2203</c:v>
                </c:pt>
                <c:pt idx="210">
                  <c:v>3902</c:v>
                </c:pt>
                <c:pt idx="211">
                  <c:v>3360</c:v>
                </c:pt>
                <c:pt idx="212">
                  <c:v>1657</c:v>
                </c:pt>
                <c:pt idx="213">
                  <c:v>849</c:v>
                </c:pt>
                <c:pt idx="214">
                  <c:v>131</c:v>
                </c:pt>
                <c:pt idx="215">
                  <c:v>126</c:v>
                </c:pt>
                <c:pt idx="216">
                  <c:v>2725</c:v>
                </c:pt>
                <c:pt idx="217">
                  <c:v>19</c:v>
                </c:pt>
              </c:numCache>
            </c:numRef>
          </c:val>
          <c:smooth val="0"/>
        </c:ser>
        <c:ser>
          <c:idx val="1"/>
          <c:order val="1"/>
          <c:tx>
            <c:strRef>
              <c:f>'novelty pcl'!$B$1</c:f>
              <c:strCache>
                <c:ptCount val="1"/>
                <c:pt idx="0">
                  <c:v>#003</c:v>
                </c:pt>
              </c:strCache>
            </c:strRef>
          </c:tx>
          <c:marker>
            <c:symbol val="none"/>
          </c:marker>
          <c:trendline>
            <c:trendlineType val="linear"/>
            <c:dispRSqr val="0"/>
            <c:dispEq val="0"/>
          </c:trendline>
          <c:cat>
            <c:numRef>
              <c:f>'novelty pcl'!$C$2:$C$219</c:f>
              <c:numCache>
                <c:formatCode>yyyy\-mm\-dd\ hh:mm;@</c:formatCode>
                <c:ptCount val="218"/>
                <c:pt idx="0">
                  <c:v>41870.588194444441</c:v>
                </c:pt>
                <c:pt idx="1">
                  <c:v>41870.629861111112</c:v>
                </c:pt>
                <c:pt idx="2">
                  <c:v>41870.671527777777</c:v>
                </c:pt>
                <c:pt idx="3">
                  <c:v>41870.713194444441</c:v>
                </c:pt>
                <c:pt idx="4">
                  <c:v>41870.754861111112</c:v>
                </c:pt>
                <c:pt idx="5">
                  <c:v>41870.796527777777</c:v>
                </c:pt>
                <c:pt idx="6">
                  <c:v>41870.838194444441</c:v>
                </c:pt>
                <c:pt idx="7">
                  <c:v>41870.879861111112</c:v>
                </c:pt>
                <c:pt idx="8">
                  <c:v>41870.921527777777</c:v>
                </c:pt>
                <c:pt idx="9">
                  <c:v>41870.963194444441</c:v>
                </c:pt>
                <c:pt idx="10">
                  <c:v>41871.004861111112</c:v>
                </c:pt>
                <c:pt idx="11">
                  <c:v>41871.046527777777</c:v>
                </c:pt>
                <c:pt idx="12">
                  <c:v>41871.088194444441</c:v>
                </c:pt>
                <c:pt idx="13">
                  <c:v>41871.129861111112</c:v>
                </c:pt>
                <c:pt idx="14">
                  <c:v>41871.171527777777</c:v>
                </c:pt>
                <c:pt idx="15">
                  <c:v>41871.213194444441</c:v>
                </c:pt>
                <c:pt idx="16">
                  <c:v>41871.254861111112</c:v>
                </c:pt>
                <c:pt idx="17">
                  <c:v>41871.296527777777</c:v>
                </c:pt>
                <c:pt idx="18">
                  <c:v>41871.338194444441</c:v>
                </c:pt>
                <c:pt idx="19">
                  <c:v>41871.379861111112</c:v>
                </c:pt>
                <c:pt idx="20">
                  <c:v>41871.421527777777</c:v>
                </c:pt>
                <c:pt idx="21">
                  <c:v>41871.463194444441</c:v>
                </c:pt>
                <c:pt idx="22">
                  <c:v>41871.504861111112</c:v>
                </c:pt>
                <c:pt idx="23">
                  <c:v>41871.546527777777</c:v>
                </c:pt>
                <c:pt idx="24">
                  <c:v>41871.588194444441</c:v>
                </c:pt>
                <c:pt idx="25">
                  <c:v>41871.629861111112</c:v>
                </c:pt>
                <c:pt idx="26">
                  <c:v>41871.671527777777</c:v>
                </c:pt>
                <c:pt idx="27">
                  <c:v>41871.713194444441</c:v>
                </c:pt>
                <c:pt idx="28">
                  <c:v>41871.754861111112</c:v>
                </c:pt>
                <c:pt idx="29">
                  <c:v>41871.796527777777</c:v>
                </c:pt>
                <c:pt idx="30">
                  <c:v>41871.838194444441</c:v>
                </c:pt>
                <c:pt idx="31">
                  <c:v>41871.879861111112</c:v>
                </c:pt>
                <c:pt idx="32">
                  <c:v>41871.921527777777</c:v>
                </c:pt>
                <c:pt idx="33">
                  <c:v>41871.963194444441</c:v>
                </c:pt>
                <c:pt idx="34">
                  <c:v>41872.004861111112</c:v>
                </c:pt>
                <c:pt idx="35">
                  <c:v>41872.046527777777</c:v>
                </c:pt>
                <c:pt idx="36">
                  <c:v>41872.088194444441</c:v>
                </c:pt>
                <c:pt idx="37">
                  <c:v>41872.129861111112</c:v>
                </c:pt>
                <c:pt idx="38">
                  <c:v>41872.171527777777</c:v>
                </c:pt>
                <c:pt idx="39">
                  <c:v>41872.213194444441</c:v>
                </c:pt>
                <c:pt idx="40">
                  <c:v>41872.254861111112</c:v>
                </c:pt>
                <c:pt idx="41">
                  <c:v>41872.296527777777</c:v>
                </c:pt>
                <c:pt idx="42">
                  <c:v>41872.338194444441</c:v>
                </c:pt>
                <c:pt idx="43">
                  <c:v>41872.379861111112</c:v>
                </c:pt>
                <c:pt idx="44">
                  <c:v>41872.421527777777</c:v>
                </c:pt>
                <c:pt idx="45">
                  <c:v>41872.463194444441</c:v>
                </c:pt>
                <c:pt idx="46">
                  <c:v>41872.504861111112</c:v>
                </c:pt>
                <c:pt idx="47">
                  <c:v>41872.546527777777</c:v>
                </c:pt>
                <c:pt idx="48">
                  <c:v>41872.588194444441</c:v>
                </c:pt>
                <c:pt idx="49">
                  <c:v>41872.629861111112</c:v>
                </c:pt>
                <c:pt idx="50">
                  <c:v>41872.671527777777</c:v>
                </c:pt>
                <c:pt idx="51">
                  <c:v>41872.713194444441</c:v>
                </c:pt>
                <c:pt idx="52">
                  <c:v>41872.754861111112</c:v>
                </c:pt>
                <c:pt idx="53">
                  <c:v>41872.796527777777</c:v>
                </c:pt>
                <c:pt idx="54">
                  <c:v>41872.838194444441</c:v>
                </c:pt>
                <c:pt idx="55">
                  <c:v>41872.879861111112</c:v>
                </c:pt>
                <c:pt idx="56">
                  <c:v>41872.921527777777</c:v>
                </c:pt>
                <c:pt idx="57">
                  <c:v>41872.963194444441</c:v>
                </c:pt>
                <c:pt idx="58">
                  <c:v>41873.004861111112</c:v>
                </c:pt>
                <c:pt idx="59">
                  <c:v>41873.046527777777</c:v>
                </c:pt>
                <c:pt idx="60">
                  <c:v>41873.088194444441</c:v>
                </c:pt>
                <c:pt idx="61">
                  <c:v>41873.129861111112</c:v>
                </c:pt>
                <c:pt idx="62">
                  <c:v>41873.171527777777</c:v>
                </c:pt>
                <c:pt idx="63">
                  <c:v>41873.213194444441</c:v>
                </c:pt>
                <c:pt idx="64">
                  <c:v>41873.254861111112</c:v>
                </c:pt>
                <c:pt idx="65">
                  <c:v>41873.296527777777</c:v>
                </c:pt>
                <c:pt idx="66">
                  <c:v>41873.338194444441</c:v>
                </c:pt>
                <c:pt idx="67">
                  <c:v>41873.379861111112</c:v>
                </c:pt>
                <c:pt idx="68">
                  <c:v>41873.421527777777</c:v>
                </c:pt>
                <c:pt idx="69">
                  <c:v>41873.463194444441</c:v>
                </c:pt>
                <c:pt idx="70">
                  <c:v>41873.504861111112</c:v>
                </c:pt>
                <c:pt idx="71">
                  <c:v>41873.546527777777</c:v>
                </c:pt>
                <c:pt idx="72">
                  <c:v>41873.588194444441</c:v>
                </c:pt>
                <c:pt idx="73">
                  <c:v>41873.629861111112</c:v>
                </c:pt>
                <c:pt idx="74">
                  <c:v>41873.671527777777</c:v>
                </c:pt>
                <c:pt idx="75">
                  <c:v>41873.713194444441</c:v>
                </c:pt>
                <c:pt idx="76">
                  <c:v>41873.754861111112</c:v>
                </c:pt>
                <c:pt idx="77">
                  <c:v>41873.796527777777</c:v>
                </c:pt>
                <c:pt idx="78">
                  <c:v>41873.838194444441</c:v>
                </c:pt>
                <c:pt idx="79">
                  <c:v>41873.879861111112</c:v>
                </c:pt>
                <c:pt idx="80">
                  <c:v>41873.921527777777</c:v>
                </c:pt>
                <c:pt idx="81">
                  <c:v>41873.963194444441</c:v>
                </c:pt>
                <c:pt idx="82">
                  <c:v>41874.004861111112</c:v>
                </c:pt>
                <c:pt idx="83">
                  <c:v>41874.046527777777</c:v>
                </c:pt>
                <c:pt idx="84">
                  <c:v>41874.088194444441</c:v>
                </c:pt>
                <c:pt idx="85">
                  <c:v>41874.129861111112</c:v>
                </c:pt>
                <c:pt idx="86">
                  <c:v>41874.171527777777</c:v>
                </c:pt>
                <c:pt idx="87">
                  <c:v>41874.213194444441</c:v>
                </c:pt>
                <c:pt idx="88">
                  <c:v>41874.254861111112</c:v>
                </c:pt>
                <c:pt idx="89">
                  <c:v>41874.296527777777</c:v>
                </c:pt>
                <c:pt idx="90">
                  <c:v>41874.338194444441</c:v>
                </c:pt>
                <c:pt idx="91">
                  <c:v>41874.379861111112</c:v>
                </c:pt>
                <c:pt idx="92">
                  <c:v>41874.421527777777</c:v>
                </c:pt>
                <c:pt idx="93">
                  <c:v>41874.463194444441</c:v>
                </c:pt>
                <c:pt idx="94">
                  <c:v>41874.504861111112</c:v>
                </c:pt>
                <c:pt idx="95">
                  <c:v>41874.546527777777</c:v>
                </c:pt>
                <c:pt idx="96">
                  <c:v>41874.588194444441</c:v>
                </c:pt>
                <c:pt idx="97">
                  <c:v>41874.629861111112</c:v>
                </c:pt>
                <c:pt idx="98">
                  <c:v>41874.671527777777</c:v>
                </c:pt>
                <c:pt idx="99">
                  <c:v>41874.713194444441</c:v>
                </c:pt>
                <c:pt idx="100">
                  <c:v>41874.754861111112</c:v>
                </c:pt>
                <c:pt idx="101">
                  <c:v>41874.796527777777</c:v>
                </c:pt>
                <c:pt idx="102">
                  <c:v>41874.838194444441</c:v>
                </c:pt>
                <c:pt idx="103">
                  <c:v>41874.879861111112</c:v>
                </c:pt>
                <c:pt idx="104">
                  <c:v>41874.921527777777</c:v>
                </c:pt>
                <c:pt idx="105">
                  <c:v>41874.963194444441</c:v>
                </c:pt>
                <c:pt idx="106">
                  <c:v>41875.004861111112</c:v>
                </c:pt>
                <c:pt idx="107">
                  <c:v>41875.046527777777</c:v>
                </c:pt>
                <c:pt idx="108">
                  <c:v>41875.088194444441</c:v>
                </c:pt>
                <c:pt idx="109">
                  <c:v>41875.129861111112</c:v>
                </c:pt>
                <c:pt idx="110">
                  <c:v>41875.171527777777</c:v>
                </c:pt>
                <c:pt idx="111">
                  <c:v>41875.213194444441</c:v>
                </c:pt>
                <c:pt idx="112">
                  <c:v>41875.254861111112</c:v>
                </c:pt>
                <c:pt idx="113">
                  <c:v>41875.296527777777</c:v>
                </c:pt>
                <c:pt idx="114">
                  <c:v>41875.338194444441</c:v>
                </c:pt>
                <c:pt idx="115">
                  <c:v>41875.379861111112</c:v>
                </c:pt>
                <c:pt idx="116">
                  <c:v>41875.421527777777</c:v>
                </c:pt>
                <c:pt idx="117">
                  <c:v>41875.463194444441</c:v>
                </c:pt>
                <c:pt idx="118">
                  <c:v>41875.504861111112</c:v>
                </c:pt>
                <c:pt idx="119">
                  <c:v>41875.546527777777</c:v>
                </c:pt>
                <c:pt idx="120">
                  <c:v>41875.588194444441</c:v>
                </c:pt>
                <c:pt idx="121">
                  <c:v>41875.629861111112</c:v>
                </c:pt>
                <c:pt idx="122">
                  <c:v>41875.671527777777</c:v>
                </c:pt>
                <c:pt idx="123">
                  <c:v>41875.713194444441</c:v>
                </c:pt>
                <c:pt idx="124">
                  <c:v>41875.754861111112</c:v>
                </c:pt>
                <c:pt idx="125">
                  <c:v>41875.796527777777</c:v>
                </c:pt>
                <c:pt idx="126">
                  <c:v>41875.838194444441</c:v>
                </c:pt>
                <c:pt idx="127">
                  <c:v>41875.879861111112</c:v>
                </c:pt>
                <c:pt idx="128">
                  <c:v>41875.921527777777</c:v>
                </c:pt>
                <c:pt idx="129">
                  <c:v>41875.963194444441</c:v>
                </c:pt>
                <c:pt idx="130">
                  <c:v>41876.004861111112</c:v>
                </c:pt>
                <c:pt idx="131">
                  <c:v>41876.046527777777</c:v>
                </c:pt>
                <c:pt idx="132">
                  <c:v>41876.088194444441</c:v>
                </c:pt>
                <c:pt idx="133">
                  <c:v>41876.129861111112</c:v>
                </c:pt>
                <c:pt idx="134">
                  <c:v>41876.171527777777</c:v>
                </c:pt>
                <c:pt idx="135">
                  <c:v>41876.213194444441</c:v>
                </c:pt>
                <c:pt idx="136">
                  <c:v>41876.254861111112</c:v>
                </c:pt>
                <c:pt idx="137">
                  <c:v>41876.296527777777</c:v>
                </c:pt>
                <c:pt idx="138">
                  <c:v>41876.338194444441</c:v>
                </c:pt>
                <c:pt idx="139">
                  <c:v>41876.379861111112</c:v>
                </c:pt>
                <c:pt idx="140">
                  <c:v>41876.421527777777</c:v>
                </c:pt>
                <c:pt idx="141">
                  <c:v>41876.463194444441</c:v>
                </c:pt>
                <c:pt idx="142">
                  <c:v>41876.504861111112</c:v>
                </c:pt>
                <c:pt idx="143">
                  <c:v>41876.546527777777</c:v>
                </c:pt>
                <c:pt idx="144">
                  <c:v>41876.588194444441</c:v>
                </c:pt>
                <c:pt idx="145">
                  <c:v>41876.629861111112</c:v>
                </c:pt>
                <c:pt idx="146">
                  <c:v>41876.671527777777</c:v>
                </c:pt>
                <c:pt idx="147">
                  <c:v>41876.713194444441</c:v>
                </c:pt>
                <c:pt idx="148">
                  <c:v>41876.754861111112</c:v>
                </c:pt>
                <c:pt idx="149">
                  <c:v>41876.796527777777</c:v>
                </c:pt>
                <c:pt idx="150">
                  <c:v>41876.838194444441</c:v>
                </c:pt>
                <c:pt idx="151">
                  <c:v>41876.879861111112</c:v>
                </c:pt>
                <c:pt idx="152">
                  <c:v>41876.921527777777</c:v>
                </c:pt>
                <c:pt idx="153">
                  <c:v>41876.963194444441</c:v>
                </c:pt>
                <c:pt idx="154">
                  <c:v>41877.004861111112</c:v>
                </c:pt>
                <c:pt idx="155">
                  <c:v>41877.046527777777</c:v>
                </c:pt>
                <c:pt idx="156">
                  <c:v>41877.088194444441</c:v>
                </c:pt>
                <c:pt idx="157">
                  <c:v>41877.129861111112</c:v>
                </c:pt>
                <c:pt idx="158">
                  <c:v>41877.171527777777</c:v>
                </c:pt>
                <c:pt idx="159">
                  <c:v>41877.213194444441</c:v>
                </c:pt>
                <c:pt idx="160">
                  <c:v>41877.254861111112</c:v>
                </c:pt>
                <c:pt idx="161">
                  <c:v>41877.296527777777</c:v>
                </c:pt>
                <c:pt idx="162">
                  <c:v>41877.338194444441</c:v>
                </c:pt>
                <c:pt idx="163">
                  <c:v>41877.379861111112</c:v>
                </c:pt>
                <c:pt idx="164">
                  <c:v>41877.421527777777</c:v>
                </c:pt>
                <c:pt idx="165">
                  <c:v>41877.463194444441</c:v>
                </c:pt>
                <c:pt idx="166">
                  <c:v>41877.504861111112</c:v>
                </c:pt>
                <c:pt idx="167">
                  <c:v>41877.546527777777</c:v>
                </c:pt>
                <c:pt idx="168">
                  <c:v>41877.588194444441</c:v>
                </c:pt>
                <c:pt idx="169">
                  <c:v>41877.629861111112</c:v>
                </c:pt>
                <c:pt idx="170">
                  <c:v>41877.671527777777</c:v>
                </c:pt>
                <c:pt idx="171">
                  <c:v>41877.713194444441</c:v>
                </c:pt>
                <c:pt idx="172">
                  <c:v>41877.754861111112</c:v>
                </c:pt>
                <c:pt idx="173">
                  <c:v>41877.796527777777</c:v>
                </c:pt>
                <c:pt idx="174">
                  <c:v>41877.838194444441</c:v>
                </c:pt>
                <c:pt idx="175">
                  <c:v>41877.879861111112</c:v>
                </c:pt>
                <c:pt idx="176">
                  <c:v>41877.921527777777</c:v>
                </c:pt>
                <c:pt idx="177">
                  <c:v>41877.963194444441</c:v>
                </c:pt>
                <c:pt idx="178">
                  <c:v>41878.004861111112</c:v>
                </c:pt>
                <c:pt idx="179">
                  <c:v>41878.046527777777</c:v>
                </c:pt>
                <c:pt idx="180">
                  <c:v>41878.088194444441</c:v>
                </c:pt>
                <c:pt idx="181">
                  <c:v>41878.129861111112</c:v>
                </c:pt>
                <c:pt idx="182">
                  <c:v>41878.171527777777</c:v>
                </c:pt>
                <c:pt idx="183">
                  <c:v>41878.213194444441</c:v>
                </c:pt>
                <c:pt idx="184">
                  <c:v>41878.254861111112</c:v>
                </c:pt>
                <c:pt idx="185">
                  <c:v>41878.296527777777</c:v>
                </c:pt>
                <c:pt idx="186">
                  <c:v>41878.338194444441</c:v>
                </c:pt>
                <c:pt idx="187">
                  <c:v>41878.379861111112</c:v>
                </c:pt>
                <c:pt idx="188">
                  <c:v>41878.421527777777</c:v>
                </c:pt>
                <c:pt idx="189">
                  <c:v>41878.463194444441</c:v>
                </c:pt>
                <c:pt idx="190">
                  <c:v>41878.504861111112</c:v>
                </c:pt>
                <c:pt idx="191">
                  <c:v>41878.546527777777</c:v>
                </c:pt>
                <c:pt idx="192">
                  <c:v>41878.588194444441</c:v>
                </c:pt>
                <c:pt idx="193">
                  <c:v>41878.629861111112</c:v>
                </c:pt>
                <c:pt idx="194">
                  <c:v>41878.671527777777</c:v>
                </c:pt>
                <c:pt idx="195">
                  <c:v>41878.713194444441</c:v>
                </c:pt>
                <c:pt idx="196">
                  <c:v>41878.754861111112</c:v>
                </c:pt>
                <c:pt idx="197">
                  <c:v>41878.796527777777</c:v>
                </c:pt>
                <c:pt idx="198">
                  <c:v>41878.838194444441</c:v>
                </c:pt>
                <c:pt idx="199">
                  <c:v>41878.879861111112</c:v>
                </c:pt>
                <c:pt idx="200">
                  <c:v>41878.921527777777</c:v>
                </c:pt>
                <c:pt idx="201">
                  <c:v>41878.963194444441</c:v>
                </c:pt>
                <c:pt idx="202">
                  <c:v>41879.004861111112</c:v>
                </c:pt>
                <c:pt idx="203">
                  <c:v>41879.046527777777</c:v>
                </c:pt>
                <c:pt idx="204">
                  <c:v>41879.088194444441</c:v>
                </c:pt>
                <c:pt idx="205">
                  <c:v>41879.129861111112</c:v>
                </c:pt>
                <c:pt idx="206">
                  <c:v>41879.171527777777</c:v>
                </c:pt>
                <c:pt idx="207">
                  <c:v>41879.213194444441</c:v>
                </c:pt>
                <c:pt idx="208">
                  <c:v>41879.254861111112</c:v>
                </c:pt>
                <c:pt idx="209">
                  <c:v>41879.296527777777</c:v>
                </c:pt>
                <c:pt idx="210">
                  <c:v>41879.338194444441</c:v>
                </c:pt>
                <c:pt idx="211">
                  <c:v>41879.379861111112</c:v>
                </c:pt>
                <c:pt idx="212">
                  <c:v>41879.421527777777</c:v>
                </c:pt>
                <c:pt idx="213">
                  <c:v>41879.463194444441</c:v>
                </c:pt>
                <c:pt idx="214">
                  <c:v>41879.504861111112</c:v>
                </c:pt>
                <c:pt idx="215">
                  <c:v>41879.546527777777</c:v>
                </c:pt>
                <c:pt idx="216">
                  <c:v>41879.588194444441</c:v>
                </c:pt>
                <c:pt idx="217">
                  <c:v>41879.629861111112</c:v>
                </c:pt>
              </c:numCache>
            </c:numRef>
          </c:cat>
          <c:val>
            <c:numRef>
              <c:f>'novelty pcl'!$B$2:$B$219</c:f>
              <c:numCache>
                <c:formatCode>General</c:formatCode>
                <c:ptCount val="218"/>
                <c:pt idx="0">
                  <c:v>85190</c:v>
                </c:pt>
                <c:pt idx="1">
                  <c:v>54746</c:v>
                </c:pt>
                <c:pt idx="2">
                  <c:v>10497</c:v>
                </c:pt>
                <c:pt idx="3">
                  <c:v>67698</c:v>
                </c:pt>
                <c:pt idx="4">
                  <c:v>46544</c:v>
                </c:pt>
                <c:pt idx="5">
                  <c:v>9941</c:v>
                </c:pt>
                <c:pt idx="6">
                  <c:v>4247</c:v>
                </c:pt>
                <c:pt idx="7">
                  <c:v>952</c:v>
                </c:pt>
                <c:pt idx="8">
                  <c:v>13076</c:v>
                </c:pt>
                <c:pt idx="9">
                  <c:v>4288</c:v>
                </c:pt>
                <c:pt idx="10">
                  <c:v>6907</c:v>
                </c:pt>
                <c:pt idx="11">
                  <c:v>2593</c:v>
                </c:pt>
                <c:pt idx="12">
                  <c:v>22831</c:v>
                </c:pt>
                <c:pt idx="13">
                  <c:v>92261</c:v>
                </c:pt>
                <c:pt idx="14">
                  <c:v>2593</c:v>
                </c:pt>
                <c:pt idx="15">
                  <c:v>35051</c:v>
                </c:pt>
                <c:pt idx="16">
                  <c:v>58879</c:v>
                </c:pt>
                <c:pt idx="17">
                  <c:v>33203</c:v>
                </c:pt>
                <c:pt idx="18">
                  <c:v>10755</c:v>
                </c:pt>
                <c:pt idx="19">
                  <c:v>5610</c:v>
                </c:pt>
                <c:pt idx="20">
                  <c:v>5589</c:v>
                </c:pt>
                <c:pt idx="21">
                  <c:v>4970</c:v>
                </c:pt>
                <c:pt idx="22">
                  <c:v>11192</c:v>
                </c:pt>
                <c:pt idx="23">
                  <c:v>9862</c:v>
                </c:pt>
                <c:pt idx="24">
                  <c:v>3815</c:v>
                </c:pt>
                <c:pt idx="25">
                  <c:v>4312</c:v>
                </c:pt>
                <c:pt idx="26">
                  <c:v>17270</c:v>
                </c:pt>
                <c:pt idx="27">
                  <c:v>1498</c:v>
                </c:pt>
                <c:pt idx="28">
                  <c:v>7149</c:v>
                </c:pt>
                <c:pt idx="29">
                  <c:v>8175</c:v>
                </c:pt>
                <c:pt idx="30">
                  <c:v>4198</c:v>
                </c:pt>
                <c:pt idx="31">
                  <c:v>1486</c:v>
                </c:pt>
                <c:pt idx="32">
                  <c:v>17343</c:v>
                </c:pt>
                <c:pt idx="33">
                  <c:v>268</c:v>
                </c:pt>
                <c:pt idx="34">
                  <c:v>1324</c:v>
                </c:pt>
                <c:pt idx="35">
                  <c:v>226</c:v>
                </c:pt>
                <c:pt idx="36">
                  <c:v>3770</c:v>
                </c:pt>
                <c:pt idx="37">
                  <c:v>41954</c:v>
                </c:pt>
                <c:pt idx="38">
                  <c:v>6265</c:v>
                </c:pt>
                <c:pt idx="39">
                  <c:v>23290</c:v>
                </c:pt>
                <c:pt idx="40">
                  <c:v>23074</c:v>
                </c:pt>
                <c:pt idx="41">
                  <c:v>39002</c:v>
                </c:pt>
                <c:pt idx="42">
                  <c:v>16347</c:v>
                </c:pt>
                <c:pt idx="43">
                  <c:v>7595</c:v>
                </c:pt>
                <c:pt idx="44">
                  <c:v>10267</c:v>
                </c:pt>
                <c:pt idx="45">
                  <c:v>6119</c:v>
                </c:pt>
                <c:pt idx="46">
                  <c:v>3547</c:v>
                </c:pt>
                <c:pt idx="47">
                  <c:v>7939</c:v>
                </c:pt>
                <c:pt idx="48">
                  <c:v>18305</c:v>
                </c:pt>
                <c:pt idx="49">
                  <c:v>2710</c:v>
                </c:pt>
                <c:pt idx="50">
                  <c:v>3204</c:v>
                </c:pt>
                <c:pt idx="51">
                  <c:v>3811</c:v>
                </c:pt>
                <c:pt idx="52">
                  <c:v>1973</c:v>
                </c:pt>
                <c:pt idx="53">
                  <c:v>23544</c:v>
                </c:pt>
                <c:pt idx="54">
                  <c:v>4078</c:v>
                </c:pt>
                <c:pt idx="55">
                  <c:v>86</c:v>
                </c:pt>
                <c:pt idx="56">
                  <c:v>933</c:v>
                </c:pt>
                <c:pt idx="57">
                  <c:v>414</c:v>
                </c:pt>
                <c:pt idx="58">
                  <c:v>127</c:v>
                </c:pt>
                <c:pt idx="59">
                  <c:v>817</c:v>
                </c:pt>
                <c:pt idx="60">
                  <c:v>4080</c:v>
                </c:pt>
                <c:pt idx="61">
                  <c:v>44661</c:v>
                </c:pt>
                <c:pt idx="62">
                  <c:v>14298</c:v>
                </c:pt>
                <c:pt idx="63">
                  <c:v>6224</c:v>
                </c:pt>
                <c:pt idx="64">
                  <c:v>30209</c:v>
                </c:pt>
                <c:pt idx="65">
                  <c:v>33381</c:v>
                </c:pt>
                <c:pt idx="66">
                  <c:v>94390</c:v>
                </c:pt>
                <c:pt idx="67">
                  <c:v>18918</c:v>
                </c:pt>
                <c:pt idx="68">
                  <c:v>12728</c:v>
                </c:pt>
                <c:pt idx="69">
                  <c:v>9109</c:v>
                </c:pt>
                <c:pt idx="70">
                  <c:v>15390</c:v>
                </c:pt>
                <c:pt idx="71">
                  <c:v>1333</c:v>
                </c:pt>
                <c:pt idx="72">
                  <c:v>19356</c:v>
                </c:pt>
                <c:pt idx="73">
                  <c:v>5377</c:v>
                </c:pt>
                <c:pt idx="74">
                  <c:v>839</c:v>
                </c:pt>
                <c:pt idx="75">
                  <c:v>2317</c:v>
                </c:pt>
                <c:pt idx="76">
                  <c:v>4086</c:v>
                </c:pt>
                <c:pt idx="77">
                  <c:v>2019</c:v>
                </c:pt>
                <c:pt idx="78">
                  <c:v>937</c:v>
                </c:pt>
                <c:pt idx="79">
                  <c:v>3713</c:v>
                </c:pt>
                <c:pt idx="80">
                  <c:v>1145</c:v>
                </c:pt>
                <c:pt idx="81">
                  <c:v>32</c:v>
                </c:pt>
                <c:pt idx="82">
                  <c:v>865</c:v>
                </c:pt>
                <c:pt idx="83">
                  <c:v>367</c:v>
                </c:pt>
                <c:pt idx="84">
                  <c:v>450</c:v>
                </c:pt>
                <c:pt idx="85">
                  <c:v>314</c:v>
                </c:pt>
                <c:pt idx="86">
                  <c:v>34000</c:v>
                </c:pt>
                <c:pt idx="87">
                  <c:v>41265</c:v>
                </c:pt>
                <c:pt idx="88">
                  <c:v>21123</c:v>
                </c:pt>
                <c:pt idx="89">
                  <c:v>15598</c:v>
                </c:pt>
                <c:pt idx="90">
                  <c:v>3703</c:v>
                </c:pt>
                <c:pt idx="91">
                  <c:v>21091</c:v>
                </c:pt>
                <c:pt idx="92">
                  <c:v>24940</c:v>
                </c:pt>
                <c:pt idx="93">
                  <c:v>6805</c:v>
                </c:pt>
                <c:pt idx="94">
                  <c:v>3600</c:v>
                </c:pt>
                <c:pt idx="95">
                  <c:v>8792</c:v>
                </c:pt>
                <c:pt idx="96">
                  <c:v>10717</c:v>
                </c:pt>
                <c:pt idx="97">
                  <c:v>3942</c:v>
                </c:pt>
                <c:pt idx="98">
                  <c:v>7987</c:v>
                </c:pt>
                <c:pt idx="99">
                  <c:v>8956</c:v>
                </c:pt>
                <c:pt idx="100">
                  <c:v>3101</c:v>
                </c:pt>
                <c:pt idx="101">
                  <c:v>683</c:v>
                </c:pt>
                <c:pt idx="102">
                  <c:v>3760</c:v>
                </c:pt>
                <c:pt idx="103">
                  <c:v>135</c:v>
                </c:pt>
                <c:pt idx="104">
                  <c:v>767</c:v>
                </c:pt>
                <c:pt idx="105">
                  <c:v>17621</c:v>
                </c:pt>
                <c:pt idx="106">
                  <c:v>2081</c:v>
                </c:pt>
                <c:pt idx="107">
                  <c:v>13950</c:v>
                </c:pt>
                <c:pt idx="108">
                  <c:v>22279</c:v>
                </c:pt>
                <c:pt idx="109">
                  <c:v>15662</c:v>
                </c:pt>
                <c:pt idx="110">
                  <c:v>15819</c:v>
                </c:pt>
                <c:pt idx="111">
                  <c:v>29589</c:v>
                </c:pt>
                <c:pt idx="112">
                  <c:v>16842</c:v>
                </c:pt>
                <c:pt idx="113">
                  <c:v>11270</c:v>
                </c:pt>
                <c:pt idx="114">
                  <c:v>5401</c:v>
                </c:pt>
                <c:pt idx="115">
                  <c:v>26184</c:v>
                </c:pt>
                <c:pt idx="116">
                  <c:v>19755</c:v>
                </c:pt>
                <c:pt idx="117">
                  <c:v>13651</c:v>
                </c:pt>
                <c:pt idx="118">
                  <c:v>7759</c:v>
                </c:pt>
                <c:pt idx="119">
                  <c:v>3086</c:v>
                </c:pt>
                <c:pt idx="120">
                  <c:v>6208</c:v>
                </c:pt>
                <c:pt idx="121">
                  <c:v>3061</c:v>
                </c:pt>
                <c:pt idx="122">
                  <c:v>3151</c:v>
                </c:pt>
                <c:pt idx="123">
                  <c:v>5748</c:v>
                </c:pt>
                <c:pt idx="124">
                  <c:v>3104</c:v>
                </c:pt>
                <c:pt idx="125">
                  <c:v>1032</c:v>
                </c:pt>
                <c:pt idx="126">
                  <c:v>758</c:v>
                </c:pt>
                <c:pt idx="127">
                  <c:v>1583</c:v>
                </c:pt>
                <c:pt idx="128">
                  <c:v>36</c:v>
                </c:pt>
                <c:pt idx="129">
                  <c:v>123</c:v>
                </c:pt>
                <c:pt idx="130">
                  <c:v>1877</c:v>
                </c:pt>
                <c:pt idx="131">
                  <c:v>1828</c:v>
                </c:pt>
                <c:pt idx="132">
                  <c:v>205</c:v>
                </c:pt>
                <c:pt idx="133">
                  <c:v>4338</c:v>
                </c:pt>
                <c:pt idx="134">
                  <c:v>7650</c:v>
                </c:pt>
                <c:pt idx="135">
                  <c:v>94391</c:v>
                </c:pt>
                <c:pt idx="136">
                  <c:v>24623</c:v>
                </c:pt>
                <c:pt idx="137">
                  <c:v>37847</c:v>
                </c:pt>
                <c:pt idx="138">
                  <c:v>3624</c:v>
                </c:pt>
                <c:pt idx="139">
                  <c:v>15080</c:v>
                </c:pt>
                <c:pt idx="140">
                  <c:v>12171</c:v>
                </c:pt>
                <c:pt idx="141">
                  <c:v>3978</c:v>
                </c:pt>
                <c:pt idx="142">
                  <c:v>2405</c:v>
                </c:pt>
                <c:pt idx="143">
                  <c:v>676</c:v>
                </c:pt>
                <c:pt idx="144">
                  <c:v>2664</c:v>
                </c:pt>
                <c:pt idx="145">
                  <c:v>11135</c:v>
                </c:pt>
                <c:pt idx="146">
                  <c:v>2444</c:v>
                </c:pt>
                <c:pt idx="147">
                  <c:v>3798</c:v>
                </c:pt>
                <c:pt idx="148">
                  <c:v>1162</c:v>
                </c:pt>
                <c:pt idx="149">
                  <c:v>1424</c:v>
                </c:pt>
                <c:pt idx="150">
                  <c:v>8388</c:v>
                </c:pt>
                <c:pt idx="151">
                  <c:v>172</c:v>
                </c:pt>
                <c:pt idx="152">
                  <c:v>848</c:v>
                </c:pt>
                <c:pt idx="153">
                  <c:v>247</c:v>
                </c:pt>
                <c:pt idx="154">
                  <c:v>3</c:v>
                </c:pt>
                <c:pt idx="155">
                  <c:v>559</c:v>
                </c:pt>
                <c:pt idx="156">
                  <c:v>879</c:v>
                </c:pt>
                <c:pt idx="157">
                  <c:v>5363</c:v>
                </c:pt>
                <c:pt idx="158">
                  <c:v>5143</c:v>
                </c:pt>
                <c:pt idx="159">
                  <c:v>12344</c:v>
                </c:pt>
                <c:pt idx="160">
                  <c:v>8552</c:v>
                </c:pt>
                <c:pt idx="161">
                  <c:v>9415</c:v>
                </c:pt>
                <c:pt idx="162">
                  <c:v>4636</c:v>
                </c:pt>
                <c:pt idx="163">
                  <c:v>12542</c:v>
                </c:pt>
                <c:pt idx="164">
                  <c:v>6740</c:v>
                </c:pt>
                <c:pt idx="165">
                  <c:v>6564</c:v>
                </c:pt>
                <c:pt idx="166">
                  <c:v>1067</c:v>
                </c:pt>
                <c:pt idx="167">
                  <c:v>993</c:v>
                </c:pt>
                <c:pt idx="168">
                  <c:v>1924</c:v>
                </c:pt>
                <c:pt idx="169">
                  <c:v>4829</c:v>
                </c:pt>
                <c:pt idx="170">
                  <c:v>2590</c:v>
                </c:pt>
                <c:pt idx="171">
                  <c:v>1145</c:v>
                </c:pt>
                <c:pt idx="172">
                  <c:v>3780</c:v>
                </c:pt>
                <c:pt idx="173">
                  <c:v>2675</c:v>
                </c:pt>
                <c:pt idx="174">
                  <c:v>0</c:v>
                </c:pt>
                <c:pt idx="175">
                  <c:v>1071</c:v>
                </c:pt>
                <c:pt idx="176">
                  <c:v>1742</c:v>
                </c:pt>
                <c:pt idx="177">
                  <c:v>484</c:v>
                </c:pt>
                <c:pt idx="178">
                  <c:v>2311</c:v>
                </c:pt>
                <c:pt idx="179">
                  <c:v>4350</c:v>
                </c:pt>
                <c:pt idx="180">
                  <c:v>3035</c:v>
                </c:pt>
                <c:pt idx="181">
                  <c:v>13273</c:v>
                </c:pt>
                <c:pt idx="182">
                  <c:v>14394</c:v>
                </c:pt>
                <c:pt idx="183">
                  <c:v>4947</c:v>
                </c:pt>
                <c:pt idx="184">
                  <c:v>20100</c:v>
                </c:pt>
                <c:pt idx="185">
                  <c:v>10902</c:v>
                </c:pt>
                <c:pt idx="186">
                  <c:v>7172</c:v>
                </c:pt>
                <c:pt idx="187">
                  <c:v>920</c:v>
                </c:pt>
                <c:pt idx="188">
                  <c:v>986</c:v>
                </c:pt>
                <c:pt idx="189">
                  <c:v>1698</c:v>
                </c:pt>
                <c:pt idx="190">
                  <c:v>5660</c:v>
                </c:pt>
                <c:pt idx="191">
                  <c:v>1435</c:v>
                </c:pt>
                <c:pt idx="192">
                  <c:v>5193</c:v>
                </c:pt>
                <c:pt idx="193">
                  <c:v>2366</c:v>
                </c:pt>
                <c:pt idx="194">
                  <c:v>517</c:v>
                </c:pt>
                <c:pt idx="195">
                  <c:v>1387</c:v>
                </c:pt>
                <c:pt idx="196">
                  <c:v>3174</c:v>
                </c:pt>
                <c:pt idx="197">
                  <c:v>3719</c:v>
                </c:pt>
                <c:pt idx="198">
                  <c:v>370</c:v>
                </c:pt>
                <c:pt idx="199">
                  <c:v>277</c:v>
                </c:pt>
                <c:pt idx="200">
                  <c:v>174</c:v>
                </c:pt>
                <c:pt idx="201">
                  <c:v>2902</c:v>
                </c:pt>
                <c:pt idx="202">
                  <c:v>3212</c:v>
                </c:pt>
                <c:pt idx="203">
                  <c:v>1201</c:v>
                </c:pt>
                <c:pt idx="204">
                  <c:v>454</c:v>
                </c:pt>
                <c:pt idx="205">
                  <c:v>15209</c:v>
                </c:pt>
                <c:pt idx="206">
                  <c:v>8135</c:v>
                </c:pt>
                <c:pt idx="207">
                  <c:v>1943</c:v>
                </c:pt>
                <c:pt idx="208">
                  <c:v>8467</c:v>
                </c:pt>
                <c:pt idx="209">
                  <c:v>3789</c:v>
                </c:pt>
                <c:pt idx="210">
                  <c:v>4664</c:v>
                </c:pt>
                <c:pt idx="211">
                  <c:v>8544</c:v>
                </c:pt>
                <c:pt idx="212">
                  <c:v>2608</c:v>
                </c:pt>
                <c:pt idx="213">
                  <c:v>1384</c:v>
                </c:pt>
                <c:pt idx="214">
                  <c:v>173</c:v>
                </c:pt>
                <c:pt idx="215">
                  <c:v>250</c:v>
                </c:pt>
                <c:pt idx="216">
                  <c:v>3895</c:v>
                </c:pt>
                <c:pt idx="217">
                  <c:v>28</c:v>
                </c:pt>
              </c:numCache>
            </c:numRef>
          </c:val>
          <c:smooth val="0"/>
        </c:ser>
        <c:dLbls>
          <c:showLegendKey val="0"/>
          <c:showVal val="0"/>
          <c:showCatName val="0"/>
          <c:showSerName val="0"/>
          <c:showPercent val="0"/>
          <c:showBubbleSize val="0"/>
        </c:dLbls>
        <c:marker val="1"/>
        <c:smooth val="0"/>
        <c:axId val="96405376"/>
        <c:axId val="96406912"/>
      </c:lineChart>
      <c:catAx>
        <c:axId val="96405376"/>
        <c:scaling>
          <c:orientation val="minMax"/>
        </c:scaling>
        <c:delete val="0"/>
        <c:axPos val="b"/>
        <c:numFmt formatCode="yyyy\-mm\-dd\ hh:mm;@" sourceLinked="1"/>
        <c:majorTickMark val="out"/>
        <c:minorTickMark val="none"/>
        <c:tickLblPos val="nextTo"/>
        <c:crossAx val="96406912"/>
        <c:crosses val="autoZero"/>
        <c:auto val="0"/>
        <c:lblAlgn val="ctr"/>
        <c:lblOffset val="100"/>
        <c:tickLblSkip val="24"/>
        <c:tickMarkSkip val="1"/>
        <c:noMultiLvlLbl val="0"/>
      </c:catAx>
      <c:valAx>
        <c:axId val="96406912"/>
        <c:scaling>
          <c:orientation val="minMax"/>
        </c:scaling>
        <c:delete val="0"/>
        <c:axPos val="l"/>
        <c:numFmt formatCode="General" sourceLinked="1"/>
        <c:majorTickMark val="out"/>
        <c:minorTickMark val="none"/>
        <c:tickLblPos val="nextTo"/>
        <c:crossAx val="96405376"/>
        <c:crossesAt val="2"/>
        <c:crossBetween val="between"/>
      </c:valAx>
    </c:plotArea>
    <c:legend>
      <c:legendPos val="r"/>
      <c:legendEntry>
        <c:idx val="2"/>
        <c:delete val="1"/>
      </c:legendEntry>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a:pPr>
            <a:r>
              <a:rPr lang="en-US" sz="1400" dirty="0"/>
              <a:t>Total clx/h between times of </a:t>
            </a:r>
            <a:r>
              <a:rPr lang="en-US" sz="1400" dirty="0" smtClean="0"/>
              <a:t>day</a:t>
            </a:r>
            <a:endParaRPr lang="en-US" sz="1400" dirty="0"/>
          </a:p>
        </c:rich>
      </c:tx>
      <c:layout>
        <c:manualLayout>
          <c:xMode val="edge"/>
          <c:yMode val="edge"/>
          <c:x val="0.21037621502893122"/>
          <c:y val="2.6481019040578337E-2"/>
        </c:manualLayout>
      </c:layout>
      <c:overlay val="1"/>
    </c:title>
    <c:autoTitleDeleted val="0"/>
    <c:plotArea>
      <c:layout>
        <c:manualLayout>
          <c:layoutTarget val="inner"/>
          <c:xMode val="edge"/>
          <c:yMode val="edge"/>
          <c:x val="0.16024134647199142"/>
          <c:y val="4.7627986924753847E-2"/>
          <c:w val="0.79881285391820267"/>
          <c:h val="0.68917960919663424"/>
        </c:manualLayout>
      </c:layout>
      <c:barChart>
        <c:barDir val="col"/>
        <c:grouping val="clustered"/>
        <c:varyColors val="0"/>
        <c:ser>
          <c:idx val="0"/>
          <c:order val="0"/>
          <c:invertIfNegative val="0"/>
          <c:cat>
            <c:strRef>
              <c:f>('time of day average'!$C$4,'time of day average'!$C$13,'time of day average'!$C$22,'time of day average'!$C$31)</c:f>
              <c:strCache>
                <c:ptCount val="4"/>
                <c:pt idx="0">
                  <c:v>morning 6-12</c:v>
                </c:pt>
                <c:pt idx="1">
                  <c:v>afternoon 12-18</c:v>
                </c:pt>
                <c:pt idx="2">
                  <c:v>evening 18-00</c:v>
                </c:pt>
                <c:pt idx="3">
                  <c:v>night 00-6</c:v>
                </c:pt>
              </c:strCache>
            </c:strRef>
          </c:cat>
          <c:val>
            <c:numRef>
              <c:f>('time of day average'!$F$12,'time of day average'!$F$21,'time of day average'!$F$30,'time of day average'!$F$39)</c:f>
              <c:numCache>
                <c:formatCode>General</c:formatCode>
                <c:ptCount val="4"/>
                <c:pt idx="0">
                  <c:v>6609.0311272982499</c:v>
                </c:pt>
                <c:pt idx="1">
                  <c:v>4560.9237105015154</c:v>
                </c:pt>
                <c:pt idx="2">
                  <c:v>1606.614076258209</c:v>
                </c:pt>
                <c:pt idx="3">
                  <c:v>9477.12994424321</c:v>
                </c:pt>
              </c:numCache>
            </c:numRef>
          </c:val>
        </c:ser>
        <c:dLbls>
          <c:showLegendKey val="0"/>
          <c:showVal val="0"/>
          <c:showCatName val="0"/>
          <c:showSerName val="0"/>
          <c:showPercent val="0"/>
          <c:showBubbleSize val="0"/>
        </c:dLbls>
        <c:gapWidth val="150"/>
        <c:axId val="94427008"/>
        <c:axId val="94428544"/>
      </c:barChart>
      <c:catAx>
        <c:axId val="94427008"/>
        <c:scaling>
          <c:orientation val="minMax"/>
        </c:scaling>
        <c:delete val="0"/>
        <c:axPos val="b"/>
        <c:majorTickMark val="out"/>
        <c:minorTickMark val="none"/>
        <c:tickLblPos val="nextTo"/>
        <c:txPr>
          <a:bodyPr/>
          <a:lstStyle/>
          <a:p>
            <a:pPr>
              <a:defRPr sz="1600"/>
            </a:pPr>
            <a:endParaRPr lang="en-US"/>
          </a:p>
        </c:txPr>
        <c:crossAx val="94428544"/>
        <c:crosses val="autoZero"/>
        <c:auto val="1"/>
        <c:lblAlgn val="ctr"/>
        <c:lblOffset val="100"/>
        <c:noMultiLvlLbl val="0"/>
      </c:catAx>
      <c:valAx>
        <c:axId val="94428544"/>
        <c:scaling>
          <c:orientation val="minMax"/>
        </c:scaling>
        <c:delete val="0"/>
        <c:axPos val="l"/>
        <c:numFmt formatCode="General" sourceLinked="1"/>
        <c:majorTickMark val="out"/>
        <c:minorTickMark val="none"/>
        <c:tickLblPos val="nextTo"/>
        <c:crossAx val="944270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293D22-F907-4F50-87FC-593D12A4480F}" type="datetimeFigureOut">
              <a:rPr lang="en-GB" smtClean="0"/>
              <a:t>27/05/2015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7CAFF-82A6-4E7D-9BE3-E77EDCB4CE8C}" type="slidenum">
              <a:rPr lang="en-GB" smtClean="0"/>
              <a:t>‹#›</a:t>
            </a:fld>
            <a:endParaRPr lang="en-GB"/>
          </a:p>
        </p:txBody>
      </p:sp>
    </p:spTree>
    <p:extLst>
      <p:ext uri="{BB962C8B-B14F-4D97-AF65-F5344CB8AC3E}">
        <p14:creationId xmlns:p14="http://schemas.microsoft.com/office/powerpoint/2010/main" val="408211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aim of this study can be best explained by</a:t>
            </a:r>
            <a:r>
              <a:rPr lang="en-GB" baseline="0" dirty="0" smtClean="0"/>
              <a:t> comparing these two pictures. On the left the dolphins in Kolmården, and on the right a dolphin in a natural environment. As you may see, the pool environment is very bare, with almost no structures for the dolphins to explore due to hygiene measures. For an curious echolocating species this environment can be quite under stimulating. So during this study, we provided the dolphins with underwater structures and studied how these structures are used and if they could thus be a good acoustic enrichment to their environment, and even possibly be used by the dolphins as a landmark for orientation around the pool.</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2</a:t>
            </a:fld>
            <a:endParaRPr lang="en-GB" dirty="0"/>
          </a:p>
        </p:txBody>
      </p:sp>
    </p:spTree>
    <p:extLst>
      <p:ext uri="{BB962C8B-B14F-4D97-AF65-F5344CB8AC3E}">
        <p14:creationId xmlns:p14="http://schemas.microsoft.com/office/powerpoint/2010/main" val="1560758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example of one of those type click-trains. This is a decreasing</a:t>
            </a:r>
            <a:r>
              <a:rPr lang="en-GB" baseline="0" dirty="0" smtClean="0"/>
              <a:t> type which is also seen in other </a:t>
            </a:r>
            <a:r>
              <a:rPr lang="en-GB" baseline="0" dirty="0" err="1" smtClean="0"/>
              <a:t>echolocating</a:t>
            </a:r>
            <a:r>
              <a:rPr lang="en-GB" baseline="0" dirty="0" smtClean="0"/>
              <a:t> species, also in bats. What you see in the picture is the ICI (</a:t>
            </a:r>
            <a:r>
              <a:rPr lang="en-GB" baseline="0" dirty="0" err="1" smtClean="0"/>
              <a:t>interclick</a:t>
            </a:r>
            <a:r>
              <a:rPr lang="en-GB" baseline="0" dirty="0" smtClean="0"/>
              <a:t> interval) which is the time between each emitted click. During approach the ICI becomes shorter, and the final stage is characterized by a buzz, this is very typical also when an </a:t>
            </a:r>
            <a:r>
              <a:rPr lang="en-GB" baseline="0" dirty="0" err="1" smtClean="0"/>
              <a:t>echolocating</a:t>
            </a:r>
            <a:r>
              <a:rPr lang="en-GB" baseline="0" dirty="0" smtClean="0"/>
              <a:t> species approaches and catches a prey.</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13</a:t>
            </a:fld>
            <a:endParaRPr lang="en-GB"/>
          </a:p>
        </p:txBody>
      </p:sp>
    </p:spTree>
    <p:extLst>
      <p:ext uri="{BB962C8B-B14F-4D97-AF65-F5344CB8AC3E}">
        <p14:creationId xmlns:p14="http://schemas.microsoft.com/office/powerpoint/2010/main" val="1527926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typical click-train seen during play, very</a:t>
            </a:r>
            <a:r>
              <a:rPr lang="en-GB" baseline="0" dirty="0" smtClean="0"/>
              <a:t> short ICI, also referred to as a buzz. The dolphin is pushing the device down whilst </a:t>
            </a:r>
            <a:r>
              <a:rPr lang="en-GB" baseline="0" dirty="0" err="1" smtClean="0"/>
              <a:t>echolocating</a:t>
            </a:r>
            <a:r>
              <a:rPr lang="en-GB" baseline="0" dirty="0" smtClean="0"/>
              <a:t> after which it moves away.</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14</a:t>
            </a:fld>
            <a:endParaRPr lang="en-GB"/>
          </a:p>
        </p:txBody>
      </p:sp>
    </p:spTree>
    <p:extLst>
      <p:ext uri="{BB962C8B-B14F-4D97-AF65-F5344CB8AC3E}">
        <p14:creationId xmlns:p14="http://schemas.microsoft.com/office/powerpoint/2010/main" val="267068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also investigated how often they would possibly use the devices for</a:t>
            </a:r>
            <a:r>
              <a:rPr lang="en-GB" baseline="0" dirty="0" smtClean="0"/>
              <a:t> orientation. So videos were used of the dolphins in rest. During rest they typically swim in a circular pattern in small groups. Some locked on click-trains were found during rest, but very few and small. For very long periods of time the dolphins would be passing the devices repeatedly but no clicks were recorded. Vision seems most important for orientation, and since they swim close to each other, they might rely on each other as well. But even after sunset echolocation stayed low, and the most likely explanation for this is that the exit lights located around the pool might provide them with enough light to navigate with.</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15</a:t>
            </a:fld>
            <a:endParaRPr lang="en-GB"/>
          </a:p>
        </p:txBody>
      </p:sp>
    </p:spTree>
    <p:extLst>
      <p:ext uri="{BB962C8B-B14F-4D97-AF65-F5344CB8AC3E}">
        <p14:creationId xmlns:p14="http://schemas.microsoft.com/office/powerpoint/2010/main" val="412371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we looked at which</a:t>
            </a:r>
            <a:r>
              <a:rPr lang="en-GB" baseline="0" dirty="0" smtClean="0"/>
              <a:t> times of day the dolphins most possibly make use of landmarks we found that during night and morning this is the most possibly since they admit the most clicks during those times. However, these recordings are also masked by echolocation used for different purposes such as play, investigation and communication.</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16</a:t>
            </a:fld>
            <a:endParaRPr lang="en-GB"/>
          </a:p>
        </p:txBody>
      </p:sp>
    </p:spTree>
    <p:extLst>
      <p:ext uri="{BB962C8B-B14F-4D97-AF65-F5344CB8AC3E}">
        <p14:creationId xmlns:p14="http://schemas.microsoft.com/office/powerpoint/2010/main" val="2884430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our</a:t>
            </a:r>
            <a:r>
              <a:rPr lang="en-GB" baseline="0" dirty="0" smtClean="0"/>
              <a:t> main conclusions…</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18</a:t>
            </a:fld>
            <a:endParaRPr lang="en-GB"/>
          </a:p>
        </p:txBody>
      </p:sp>
    </p:spTree>
    <p:extLst>
      <p:ext uri="{BB962C8B-B14F-4D97-AF65-F5344CB8AC3E}">
        <p14:creationId xmlns:p14="http://schemas.microsoft.com/office/powerpoint/2010/main" val="382336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other findings…</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19</a:t>
            </a:fld>
            <a:endParaRPr lang="en-GB"/>
          </a:p>
        </p:txBody>
      </p:sp>
    </p:spTree>
    <p:extLst>
      <p:ext uri="{BB962C8B-B14F-4D97-AF65-F5344CB8AC3E}">
        <p14:creationId xmlns:p14="http://schemas.microsoft.com/office/powerpoint/2010/main" val="119218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We did find that the devices</a:t>
            </a:r>
            <a:r>
              <a:rPr lang="en-GB" baseline="0" dirty="0" smtClean="0"/>
              <a:t> encourage the use of echolocation, through play, investigative behaviours and as a use of landmark, mostly when the object is still novel. The trainers have been making some underwater structures for the dolphins which give off a strong echo and would change the look and location of the devices every so often to keep the dolphins interested.</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20</a:t>
            </a:fld>
            <a:endParaRPr lang="en-GB"/>
          </a:p>
        </p:txBody>
      </p:sp>
    </p:spTree>
    <p:extLst>
      <p:ext uri="{BB962C8B-B14F-4D97-AF65-F5344CB8AC3E}">
        <p14:creationId xmlns:p14="http://schemas.microsoft.com/office/powerpoint/2010/main" val="266644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Tadaah</a:t>
            </a:r>
            <a:r>
              <a:rPr lang="en-GB" dirty="0" smtClean="0"/>
              <a:t>!!</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21</a:t>
            </a:fld>
            <a:endParaRPr lang="en-GB"/>
          </a:p>
        </p:txBody>
      </p:sp>
    </p:spTree>
    <p:extLst>
      <p:ext uri="{BB962C8B-B14F-4D97-AF65-F5344CB8AC3E}">
        <p14:creationId xmlns:p14="http://schemas.microsoft.com/office/powerpoint/2010/main" val="388049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most important part of the study were the CPODs and PCLs. These devices are used in porpoise and wild dolphin reseach. They record echolocation clicks, and this data we extracted once a week. These devices were used as our underwater structures. </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4</a:t>
            </a:fld>
            <a:endParaRPr lang="en-GB" dirty="0"/>
          </a:p>
        </p:txBody>
      </p:sp>
    </p:spTree>
    <p:extLst>
      <p:ext uri="{BB962C8B-B14F-4D97-AF65-F5344CB8AC3E}">
        <p14:creationId xmlns:p14="http://schemas.microsoft.com/office/powerpoint/2010/main" val="41002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CPODs are filled with batteries, a hydrofoon, </a:t>
            </a:r>
            <a:r>
              <a:rPr lang="en-GB" baseline="0" dirty="0" err="1" smtClean="0"/>
              <a:t>sdcard</a:t>
            </a:r>
            <a:r>
              <a:rPr lang="en-GB" baseline="0" dirty="0" smtClean="0"/>
              <a:t> and air. The air inside gives a strong echo when hit by the dolphins sonar clicks. The recorded clicks are recorded on a </a:t>
            </a:r>
            <a:r>
              <a:rPr lang="en-GB" baseline="0" dirty="0" err="1" smtClean="0"/>
              <a:t>Sdcard</a:t>
            </a:r>
            <a:r>
              <a:rPr lang="en-GB" baseline="0" dirty="0" smtClean="0"/>
              <a:t>. The recordings can be analysed by special software, where click trains can be made visible. </a:t>
            </a:r>
            <a:endParaRPr lang="en-GB" dirty="0" smtClean="0"/>
          </a:p>
          <a:p>
            <a:r>
              <a:rPr lang="en-GB" dirty="0" smtClean="0"/>
              <a:t>In this slide a sound recording can be</a:t>
            </a:r>
            <a:r>
              <a:rPr lang="en-GB" baseline="0" dirty="0" smtClean="0"/>
              <a:t> found!!</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5</a:t>
            </a:fld>
            <a:endParaRPr lang="en-GB"/>
          </a:p>
        </p:txBody>
      </p:sp>
    </p:spTree>
    <p:extLst>
      <p:ext uri="{BB962C8B-B14F-4D97-AF65-F5344CB8AC3E}">
        <p14:creationId xmlns:p14="http://schemas.microsoft.com/office/powerpoint/2010/main" val="425486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attached all the devices to the pool floor of the </a:t>
            </a:r>
            <a:r>
              <a:rPr lang="en-GB" baseline="0" dirty="0" err="1" smtClean="0"/>
              <a:t>laguna</a:t>
            </a:r>
            <a:r>
              <a:rPr lang="en-GB" baseline="0" dirty="0" smtClean="0"/>
              <a:t>, and one on the pool floor in the holding pool. We </a:t>
            </a:r>
            <a:r>
              <a:rPr lang="en-GB" baseline="0" dirty="0" smtClean="0"/>
              <a:t>attached them to the bottom off the pool, suspending about 40 cm above the pool floor into the water column. The CPODs and PCLs are taken out of the water about once a week, the recorded data will then be uploaded to our pcs, and empty </a:t>
            </a:r>
            <a:r>
              <a:rPr lang="en-GB" baseline="0" dirty="0" err="1" smtClean="0"/>
              <a:t>Sdcards</a:t>
            </a:r>
            <a:r>
              <a:rPr lang="en-GB" baseline="0" dirty="0" smtClean="0"/>
              <a:t> are placed back again.</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6</a:t>
            </a:fld>
            <a:endParaRPr lang="en-GB"/>
          </a:p>
        </p:txBody>
      </p:sp>
    </p:spTree>
    <p:extLst>
      <p:ext uri="{BB962C8B-B14F-4D97-AF65-F5344CB8AC3E}">
        <p14:creationId xmlns:p14="http://schemas.microsoft.com/office/powerpoint/2010/main" val="385488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are</a:t>
            </a:r>
            <a:r>
              <a:rPr lang="en-GB" baseline="0" dirty="0" smtClean="0"/>
              <a:t> we studying this? It all started with the setting up of 2 cameras. One is attached on the roof and overlooks almost the entire Laguna pool, recording the swimming patterns of the dolphins. The other camera is located behind a window under the water surface. This camera records the interactions of the dolphins with the </a:t>
            </a:r>
            <a:r>
              <a:rPr lang="en-GB" baseline="0" dirty="0" err="1" smtClean="0"/>
              <a:t>cpods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7</a:t>
            </a:fld>
            <a:endParaRPr lang="en-GB"/>
          </a:p>
        </p:txBody>
      </p:sp>
    </p:spTree>
    <p:extLst>
      <p:ext uri="{BB962C8B-B14F-4D97-AF65-F5344CB8AC3E}">
        <p14:creationId xmlns:p14="http://schemas.microsoft.com/office/powerpoint/2010/main" val="244182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thing we researched were the behaviour</a:t>
            </a:r>
            <a:r>
              <a:rPr lang="en-GB" baseline="0" dirty="0" smtClean="0"/>
              <a:t> recordings displayed towards the devices, because we were interested in when the novelty of the devices wears off. Unfortunately the CPOD data could not be used due to technical problems. So instead I recorded the behaviours for the first 3 weeks and found that investigative and play behaviours decline significantly over 1 week time, and were only occasionally present after 3 weeks. Several weeks later we started using the PCLs, or which we could use the recordings. Luckily, the PCLs have a different look (will be explained later) which made the dolphins very interested, so novelty behaviours were regained and the decline could be analysed through the echolocation recordings as well. In total a significant decline over 3 weeks was found. And in this graph the decline is visualized. The graph shows the first week after the PCLs were attached. During the first day an average of 20.000 clicks were recorded per hour, and this declined and </a:t>
            </a:r>
            <a:r>
              <a:rPr lang="en-GB" baseline="0" dirty="0" err="1" smtClean="0"/>
              <a:t>leveled</a:t>
            </a:r>
            <a:r>
              <a:rPr lang="en-GB" baseline="0" dirty="0" smtClean="0"/>
              <a:t> at 5000 clicks on average recorded per hour, which was found in the rest of the study period as well.</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9</a:t>
            </a:fld>
            <a:endParaRPr lang="en-GB"/>
          </a:p>
        </p:txBody>
      </p:sp>
    </p:spTree>
    <p:extLst>
      <p:ext uri="{BB962C8B-B14F-4D97-AF65-F5344CB8AC3E}">
        <p14:creationId xmlns:p14="http://schemas.microsoft.com/office/powerpoint/2010/main" val="243148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why were the dolphins so interested in the PCL after having the CPODs for several weeks?</a:t>
            </a:r>
            <a:r>
              <a:rPr lang="en-GB" baseline="0" dirty="0" smtClean="0"/>
              <a:t> Well, as I mentioned before, the CPOD is air filled and floats by itself. But the PCL does not float by itself, so to keep it suspended from the pool floor, we attached 2 floating devices. This different look interested the dolphins a lot and they investigated them extensively after they first arrived. So to us, they look very similar, but the dolphins loved them.</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10</a:t>
            </a:fld>
            <a:endParaRPr lang="en-GB"/>
          </a:p>
        </p:txBody>
      </p:sp>
    </p:spTree>
    <p:extLst>
      <p:ext uri="{BB962C8B-B14F-4D97-AF65-F5344CB8AC3E}">
        <p14:creationId xmlns:p14="http://schemas.microsoft.com/office/powerpoint/2010/main" val="425953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very clear diel</a:t>
            </a:r>
            <a:r>
              <a:rPr lang="en-GB" baseline="0" dirty="0" smtClean="0"/>
              <a:t> pattern was found in the echolocation recordings. To our surprise the dolphins echolocate a lot after midnight, and this activity stays high during the morning, after which it declines and reaches its lowest point in the evening, after staff leaves. The dolphins seem to rest after 6pm, during which they are very quiet and not much echolocation is used. Since the study period was quite long, we were able to compare seasons. But time of sunset and sunrise did not seem to influence this diel pattern, and interestingly a similar pattern is seen in wild species who use the night time to forage. </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11</a:t>
            </a:fld>
            <a:endParaRPr lang="en-GB"/>
          </a:p>
        </p:txBody>
      </p:sp>
    </p:spTree>
    <p:extLst>
      <p:ext uri="{BB962C8B-B14F-4D97-AF65-F5344CB8AC3E}">
        <p14:creationId xmlns:p14="http://schemas.microsoft.com/office/powerpoint/2010/main" val="370693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I analysed</a:t>
            </a:r>
            <a:r>
              <a:rPr lang="en-GB" baseline="0" dirty="0" smtClean="0"/>
              <a:t> particular click-trains, I focussed on 4 types of click trains. I found that the behaviours displayed during these recordings were mainly exploratory or play, and small, short click trains were recorded when the dolphins would swim past the device and quickly point the snout towards it.</a:t>
            </a:r>
            <a:endParaRPr lang="en-GB" dirty="0"/>
          </a:p>
        </p:txBody>
      </p:sp>
      <p:sp>
        <p:nvSpPr>
          <p:cNvPr id="4" name="Slide Number Placeholder 3"/>
          <p:cNvSpPr>
            <a:spLocks noGrp="1"/>
          </p:cNvSpPr>
          <p:nvPr>
            <p:ph type="sldNum" sz="quarter" idx="10"/>
          </p:nvPr>
        </p:nvSpPr>
        <p:spPr/>
        <p:txBody>
          <a:bodyPr/>
          <a:lstStyle/>
          <a:p>
            <a:fld id="{D1A7CAFF-82A6-4E7D-9BE3-E77EDCB4CE8C}" type="slidenum">
              <a:rPr lang="en-GB" smtClean="0"/>
              <a:t>12</a:t>
            </a:fld>
            <a:endParaRPr lang="en-GB"/>
          </a:p>
        </p:txBody>
      </p:sp>
    </p:spTree>
    <p:extLst>
      <p:ext uri="{BB962C8B-B14F-4D97-AF65-F5344CB8AC3E}">
        <p14:creationId xmlns:p14="http://schemas.microsoft.com/office/powerpoint/2010/main" val="415305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F8F976C-398A-4C36-9044-F510FFD169DF}" type="datetimeFigureOut">
              <a:rPr lang="en-GB" smtClean="0"/>
              <a:t>27/05/2015</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F57494BD-91C4-49B7-9077-68EFF2E20E5D}"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8F976C-398A-4C36-9044-F510FFD169DF}" type="datetimeFigureOut">
              <a:rPr lang="en-GB" smtClean="0"/>
              <a:t>27/05/2015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8F976C-398A-4C36-9044-F510FFD169DF}" type="datetimeFigureOut">
              <a:rPr lang="en-GB" smtClean="0"/>
              <a:t>27/05/2015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8F976C-398A-4C36-9044-F510FFD169DF}" type="datetimeFigureOut">
              <a:rPr lang="en-GB" smtClean="0"/>
              <a:t>27/05/2015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F8F976C-398A-4C36-9044-F510FFD169DF}" type="datetimeFigureOut">
              <a:rPr lang="en-GB" smtClean="0"/>
              <a:t>27/05/2015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494BD-91C4-49B7-9077-68EFF2E20E5D}"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F8F976C-398A-4C36-9044-F510FFD169DF}" type="datetimeFigureOut">
              <a:rPr lang="en-GB" smtClean="0"/>
              <a:t>27/05/2015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F8F976C-398A-4C36-9044-F510FFD169DF}" type="datetimeFigureOut">
              <a:rPr lang="en-GB" smtClean="0"/>
              <a:t>27/05/2015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F8F976C-398A-4C36-9044-F510FFD169DF}" type="datetimeFigureOut">
              <a:rPr lang="en-GB" smtClean="0"/>
              <a:t>27/05/2015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8F976C-398A-4C36-9044-F510FFD169DF}" type="datetimeFigureOut">
              <a:rPr lang="en-GB" smtClean="0"/>
              <a:t>27/05/2015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F8F976C-398A-4C36-9044-F510FFD169DF}" type="datetimeFigureOut">
              <a:rPr lang="en-GB" smtClean="0"/>
              <a:t>27/05/2015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494BD-91C4-49B7-9077-68EFF2E20E5D}"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F8F976C-398A-4C36-9044-F510FFD169DF}" type="datetimeFigureOut">
              <a:rPr lang="en-GB" smtClean="0"/>
              <a:t>27/05/2015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F57494BD-91C4-49B7-9077-68EFF2E20E5D}" type="slidenum">
              <a:rPr lang="en-GB" smtClean="0"/>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F8F976C-398A-4C36-9044-F510FFD169DF}" type="datetimeFigureOut">
              <a:rPr lang="en-GB" smtClean="0"/>
              <a:t>27/05/2015</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57494BD-91C4-49B7-9077-68EFF2E20E5D}" type="slidenum">
              <a:rPr lang="en-GB" smtClean="0"/>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notesSlide" Target="../notesSlides/notesSlide3.xml"/><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4.wmv"/><Relationship Id="rId7" Type="http://schemas.openxmlformats.org/officeDocument/2006/relationships/image" Target="../media/image19.jpeg"/><Relationship Id="rId12" Type="http://schemas.openxmlformats.org/officeDocument/2006/relationships/image" Target="../media/image24.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5.xml"/><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22.jpeg"/><Relationship Id="rId4" Type="http://schemas.openxmlformats.org/officeDocument/2006/relationships/video" Target="../media/media4.wmv"/><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6146" name="Picture 2" descr="C:\Users\Laura\Desktop\Study\Thesis Kolmården\dolphinpicsvid\IMG_3222.JPG"/>
          <p:cNvPicPr>
            <a:picLocks noChangeAspect="1" noChangeArrowheads="1"/>
          </p:cNvPicPr>
          <p:nvPr/>
        </p:nvPicPr>
        <p:blipFill rotWithShape="1">
          <a:blip r:embed="rId2">
            <a:extLst>
              <a:ext uri="{28A0092B-C50C-407E-A947-70E740481C1C}">
                <a14:useLocalDpi xmlns:a14="http://schemas.microsoft.com/office/drawing/2010/main" val="0"/>
              </a:ext>
            </a:extLst>
          </a:blip>
          <a:srcRect l="3103"/>
          <a:stretch/>
        </p:blipFill>
        <p:spPr bwMode="auto">
          <a:xfrm>
            <a:off x="197754" y="676878"/>
            <a:ext cx="8651901" cy="59526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76" t="2314" r="-1" b="6599"/>
          <a:stretch/>
        </p:blipFill>
        <p:spPr>
          <a:xfrm>
            <a:off x="107505" y="116633"/>
            <a:ext cx="2125140" cy="2016224"/>
          </a:xfrm>
          <a:prstGeom prst="ellipse">
            <a:avLst/>
          </a:prstGeom>
          <a:ln w="190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381860" y="4382771"/>
            <a:ext cx="6134356" cy="1815882"/>
          </a:xfrm>
          <a:prstGeom prst="rect">
            <a:avLst/>
          </a:prstGeom>
          <a:noFill/>
        </p:spPr>
        <p:txBody>
          <a:bodyPr wrap="square" lIns="91440" tIns="45720" rIns="91440" bIns="45720">
            <a:spAutoFit/>
          </a:bodyPr>
          <a:lstStyle/>
          <a:p>
            <a:pPr algn="ctr"/>
            <a:r>
              <a:rPr lang="en-US" sz="2800" b="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The importance of acoustic enrichment for bottlenose dolphins </a:t>
            </a:r>
            <a:r>
              <a:rPr lang="en-US" sz="2800" b="1" i="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a:t>
            </a:r>
            <a:r>
              <a:rPr lang="en-US" sz="2800" b="1" i="1" spc="300" dirty="0" err="1"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Tursiops</a:t>
            </a:r>
            <a:r>
              <a:rPr lang="en-US" sz="2800" b="1" i="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 </a:t>
            </a:r>
            <a:r>
              <a:rPr lang="en-US" sz="2800" b="1" i="1" spc="300" dirty="0" err="1"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truncatus</a:t>
            </a:r>
            <a:r>
              <a:rPr lang="en-US" sz="2800" b="1" i="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 </a:t>
            </a:r>
            <a:r>
              <a:rPr lang="en-US" sz="2800" b="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in human care.</a:t>
            </a:r>
            <a:endParaRPr lang="en-US" sz="2800" b="1" cap="none" spc="300" dirty="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endParaRPr>
          </a:p>
        </p:txBody>
      </p:sp>
      <p:sp>
        <p:nvSpPr>
          <p:cNvPr id="6" name="Rectangle 5"/>
          <p:cNvSpPr/>
          <p:nvPr/>
        </p:nvSpPr>
        <p:spPr>
          <a:xfrm>
            <a:off x="539552" y="6169787"/>
            <a:ext cx="7105600" cy="400110"/>
          </a:xfrm>
          <a:prstGeom prst="rect">
            <a:avLst/>
          </a:prstGeom>
          <a:noFill/>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  Laura van </a:t>
            </a: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Zonneveld</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Supervisor: Mats </a:t>
            </a: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Amundin</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6" name="Picture 2" descr="http://taki6.files.wordpress.com/2010/07/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263336"/>
            <a:ext cx="1440160" cy="1254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en/5/50/Link%C3%B6ping_University_Sea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4869160"/>
            <a:ext cx="1190625"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43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Regaining novelty behaviours</a:t>
            </a:r>
            <a:endParaRPr lang="en-GB" dirty="0"/>
          </a:p>
        </p:txBody>
      </p:sp>
      <p:pic>
        <p:nvPicPr>
          <p:cNvPr id="1026" name="Picture 2" descr="C:\Users\Laura\Desktop\Study\Thesis Kolmården\dolphinpicsvid\IMG_5532.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79469" y="1935163"/>
            <a:ext cx="6585062" cy="43894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49" b="75000" l="1695" r="97458">
                        <a14:foregroundMark x1="83898" y1="42988" x2="83898" y2="42988"/>
                        <a14:foregroundMark x1="77119" y1="42988" x2="77119" y2="42988"/>
                        <a14:foregroundMark x1="69492" y1="41768" x2="69492" y2="41768"/>
                        <a14:foregroundMark x1="63983" y1="44207" x2="63983" y2="44207"/>
                        <a14:foregroundMark x1="60169" y1="48476" x2="60169" y2="48476"/>
                        <a14:foregroundMark x1="61017" y1="51524" x2="61017" y2="51524"/>
                        <a14:foregroundMark x1="50000" y1="55488" x2="50000" y2="55488"/>
                        <a14:foregroundMark x1="44068" y1="65549" x2="44068" y2="65549"/>
                        <a14:foregroundMark x1="44068" y1="65549" x2="44068" y2="65549"/>
                        <a14:foregroundMark x1="33051" y1="65549" x2="33051" y2="65549"/>
                        <a14:foregroundMark x1="19915" y1="67683" x2="19915" y2="67683"/>
                        <a14:foregroundMark x1="27542" y1="71037" x2="27542" y2="71037"/>
                        <a14:foregroundMark x1="65254" y1="59756" x2="65254" y2="59756"/>
                        <a14:foregroundMark x1="74153" y1="64939" x2="74153" y2="64939"/>
                        <a14:foregroundMark x1="66102" y1="67073" x2="66102" y2="67073"/>
                        <a14:foregroundMark x1="82627" y1="71951" x2="82627" y2="71951"/>
                        <a14:foregroundMark x1="88136" y1="71951" x2="88136" y2="71951"/>
                        <a14:foregroundMark x1="11864" y1="71646" x2="11864" y2="71646"/>
                      </a14:backgroundRemoval>
                    </a14:imgEffect>
                  </a14:imgLayer>
                </a14:imgProps>
              </a:ext>
              <a:ext uri="{28A0092B-C50C-407E-A947-70E740481C1C}">
                <a14:useLocalDpi xmlns:a14="http://schemas.microsoft.com/office/drawing/2010/main" val="0"/>
              </a:ext>
            </a:extLst>
          </a:blip>
          <a:srcRect t="3852" b="25575"/>
          <a:stretch/>
        </p:blipFill>
        <p:spPr bwMode="auto">
          <a:xfrm>
            <a:off x="-108520" y="4678175"/>
            <a:ext cx="2247900"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395536" y="2996952"/>
            <a:ext cx="1852364" cy="1224136"/>
          </a:xfrm>
          <a:prstGeom prst="wedgeEllipseCallout">
            <a:avLst>
              <a:gd name="adj1" fmla="val 405"/>
              <a:gd name="adj2" fmla="val 74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Wow! Such change!</a:t>
            </a:r>
            <a:endParaRPr lang="en-GB" dirty="0"/>
          </a:p>
        </p:txBody>
      </p:sp>
    </p:spTree>
    <p:extLst>
      <p:ext uri="{BB962C8B-B14F-4D97-AF65-F5344CB8AC3E}">
        <p14:creationId xmlns:p14="http://schemas.microsoft.com/office/powerpoint/2010/main" val="31708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8229600" cy="924712"/>
          </a:xfrm>
        </p:spPr>
        <p:txBody>
          <a:bodyPr>
            <a:normAutofit fontScale="90000"/>
          </a:bodyPr>
          <a:lstStyle/>
          <a:p>
            <a:r>
              <a:rPr lang="en-GB" dirty="0" smtClean="0"/>
              <a:t>Echolocation diel patterns results</a:t>
            </a:r>
            <a:endParaRPr lang="en-GB" dirty="0"/>
          </a:p>
        </p:txBody>
      </p:sp>
      <p:sp>
        <p:nvSpPr>
          <p:cNvPr id="3" name="Content Placeholder 2"/>
          <p:cNvSpPr>
            <a:spLocks noGrp="1"/>
          </p:cNvSpPr>
          <p:nvPr>
            <p:ph idx="1"/>
          </p:nvPr>
        </p:nvSpPr>
        <p:spPr>
          <a:xfrm>
            <a:off x="467544" y="1412776"/>
            <a:ext cx="8229600" cy="2664296"/>
          </a:xfrm>
        </p:spPr>
        <p:txBody>
          <a:bodyPr>
            <a:normAutofit fontScale="85000" lnSpcReduction="20000"/>
          </a:bodyPr>
          <a:lstStyle/>
          <a:p>
            <a:r>
              <a:rPr lang="en-GB" sz="2800" dirty="0"/>
              <a:t>M</a:t>
            </a:r>
            <a:r>
              <a:rPr lang="en-GB" sz="2800" dirty="0" smtClean="0"/>
              <a:t>ore clicks were recorded between midnight and early morning.</a:t>
            </a:r>
          </a:p>
          <a:p>
            <a:r>
              <a:rPr lang="en-GB" sz="2800" dirty="0" smtClean="0"/>
              <a:t>Dolphins seem to rest after 6pm to midnight, during which echolocation is only occasionally used.</a:t>
            </a:r>
          </a:p>
          <a:p>
            <a:r>
              <a:rPr lang="en-GB" sz="2800" dirty="0" smtClean="0"/>
              <a:t>Season and daylight hours do not seem to influence this diel pattern.</a:t>
            </a:r>
          </a:p>
          <a:p>
            <a:r>
              <a:rPr lang="en-GB" sz="2800" dirty="0" smtClean="0"/>
              <a:t>Similar pattern seen in wild species, who mainly forage at night.</a:t>
            </a:r>
          </a:p>
          <a:p>
            <a:pPr marL="0" indent="0">
              <a:buNone/>
            </a:pPr>
            <a:endParaRPr lang="en-GB" dirty="0"/>
          </a:p>
        </p:txBody>
      </p:sp>
      <p:graphicFrame>
        <p:nvGraphicFramePr>
          <p:cNvPr id="5" name="Chart 4"/>
          <p:cNvGraphicFramePr/>
          <p:nvPr>
            <p:extLst>
              <p:ext uri="{D42A27DB-BD31-4B8C-83A1-F6EECF244321}">
                <p14:modId xmlns:p14="http://schemas.microsoft.com/office/powerpoint/2010/main" val="3198402308"/>
              </p:ext>
            </p:extLst>
          </p:nvPr>
        </p:nvGraphicFramePr>
        <p:xfrm>
          <a:off x="2555776" y="4077072"/>
          <a:ext cx="4392488" cy="2641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7703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lstStyle/>
          <a:p>
            <a:r>
              <a:rPr lang="en-GB" dirty="0" smtClean="0"/>
              <a:t>Click-train analysis results</a:t>
            </a:r>
            <a:endParaRPr lang="en-GB" dirty="0"/>
          </a:p>
        </p:txBody>
      </p:sp>
      <p:sp>
        <p:nvSpPr>
          <p:cNvPr id="3" name="Content Placeholder 2"/>
          <p:cNvSpPr>
            <a:spLocks noGrp="1"/>
          </p:cNvSpPr>
          <p:nvPr>
            <p:ph idx="1"/>
          </p:nvPr>
        </p:nvSpPr>
        <p:spPr>
          <a:xfrm>
            <a:off x="467544" y="1700808"/>
            <a:ext cx="8229600" cy="4389120"/>
          </a:xfrm>
        </p:spPr>
        <p:txBody>
          <a:bodyPr>
            <a:normAutofit/>
          </a:bodyPr>
          <a:lstStyle/>
          <a:p>
            <a:r>
              <a:rPr lang="en-GB" sz="2400" dirty="0" smtClean="0"/>
              <a:t>4 types of click-trains were analysed</a:t>
            </a:r>
          </a:p>
          <a:p>
            <a:r>
              <a:rPr lang="en-GB" sz="2400" dirty="0" smtClean="0"/>
              <a:t>Behaviours displayed during the recordings were:</a:t>
            </a:r>
          </a:p>
          <a:p>
            <a:pPr lvl="1"/>
            <a:r>
              <a:rPr lang="en-GB" dirty="0"/>
              <a:t>Exploratory</a:t>
            </a:r>
          </a:p>
          <a:p>
            <a:pPr lvl="1"/>
            <a:r>
              <a:rPr lang="en-GB" dirty="0"/>
              <a:t>Play</a:t>
            </a:r>
          </a:p>
          <a:p>
            <a:pPr lvl="1"/>
            <a:r>
              <a:rPr lang="en-GB" dirty="0"/>
              <a:t>Quick investigation whilst swimming past</a:t>
            </a:r>
          </a:p>
          <a:p>
            <a:endParaRPr lang="en-GB" dirty="0" smtClean="0"/>
          </a:p>
          <a:p>
            <a:pPr marL="393192" lvl="1" indent="0">
              <a:buNone/>
            </a:pPr>
            <a:endParaRPr lang="en-GB" dirty="0" smtClean="0"/>
          </a:p>
          <a:p>
            <a:pPr lvl="1"/>
            <a:endParaRPr lang="en-GB" dirty="0"/>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174" t="13583" r="12060" b="13992"/>
          <a:stretch/>
        </p:blipFill>
        <p:spPr>
          <a:xfrm>
            <a:off x="3059832" y="4295203"/>
            <a:ext cx="3425514" cy="2212651"/>
          </a:xfrm>
          <a:prstGeom prst="rect">
            <a:avLst/>
          </a:prstGeom>
        </p:spPr>
      </p:pic>
    </p:spTree>
    <p:extLst>
      <p:ext uri="{BB962C8B-B14F-4D97-AF65-F5344CB8AC3E}">
        <p14:creationId xmlns:p14="http://schemas.microsoft.com/office/powerpoint/2010/main" val="3159552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Click-train: approach</a:t>
            </a:r>
            <a:endParaRPr lang="en-GB" dirty="0"/>
          </a:p>
        </p:txBody>
      </p:sp>
      <p:sp>
        <p:nvSpPr>
          <p:cNvPr id="5" name="Content Placeholder 4"/>
          <p:cNvSpPr>
            <a:spLocks noGrp="1"/>
          </p:cNvSpPr>
          <p:nvPr>
            <p:ph idx="1"/>
          </p:nvPr>
        </p:nvSpPr>
        <p:spPr/>
        <p:txBody>
          <a:bodyPr/>
          <a:lstStyle/>
          <a:p>
            <a:r>
              <a:rPr lang="en-GB" dirty="0" smtClean="0"/>
              <a:t>4 types of click-trains were found, where ICI (</a:t>
            </a:r>
            <a:r>
              <a:rPr lang="en-GB" dirty="0" err="1" smtClean="0"/>
              <a:t>interclick</a:t>
            </a:r>
            <a:r>
              <a:rPr lang="en-GB" dirty="0" smtClean="0"/>
              <a:t> interval) was mainly focussed on.</a:t>
            </a:r>
          </a:p>
          <a:p>
            <a:r>
              <a:rPr lang="en-GB" dirty="0" smtClean="0"/>
              <a:t>Most locked on click-trains were recorded during investigative and play behaviours.</a:t>
            </a:r>
          </a:p>
          <a:p>
            <a:r>
              <a:rPr lang="en-GB" dirty="0" smtClean="0"/>
              <a:t>The highest possibility of dolphins using the devices as landmarks (more than 1800 clicks per hour) was recorded in the morning (6am-12pm).</a:t>
            </a:r>
          </a:p>
          <a:p>
            <a:r>
              <a:rPr lang="en-GB" dirty="0" smtClean="0"/>
              <a:t>During rest very low amounts of clicks are recorded.</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 y="1988840"/>
            <a:ext cx="881900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249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Click-train: play</a:t>
            </a:r>
            <a:endParaRPr lang="en-GB" dirty="0"/>
          </a:p>
        </p:txBody>
      </p:sp>
      <p:pic>
        <p:nvPicPr>
          <p:cNvPr id="4" name="Content Placeholder 3"/>
          <p:cNvPicPr>
            <a:picLocks noGrp="1"/>
          </p:cNvPicPr>
          <p:nvPr>
            <p:ph idx="1"/>
          </p:nvPr>
        </p:nvPicPr>
        <p:blipFill rotWithShape="1">
          <a:blip r:embed="rId3"/>
          <a:srcRect l="34135" t="42372" r="7820" b="20824"/>
          <a:stretch/>
        </p:blipFill>
        <p:spPr bwMode="auto">
          <a:xfrm>
            <a:off x="107504" y="2420888"/>
            <a:ext cx="8928992" cy="36724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3650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lstStyle/>
          <a:p>
            <a:r>
              <a:rPr lang="en-GB" dirty="0" smtClean="0"/>
              <a:t>Landmark use frequency</a:t>
            </a:r>
            <a:endParaRPr lang="en-GB" dirty="0"/>
          </a:p>
        </p:txBody>
      </p:sp>
      <p:sp>
        <p:nvSpPr>
          <p:cNvPr id="3" name="Content Placeholder 2"/>
          <p:cNvSpPr>
            <a:spLocks noGrp="1"/>
          </p:cNvSpPr>
          <p:nvPr>
            <p:ph idx="1"/>
          </p:nvPr>
        </p:nvSpPr>
        <p:spPr>
          <a:xfrm>
            <a:off x="624231" y="4018756"/>
            <a:ext cx="4896544" cy="2996952"/>
          </a:xfrm>
        </p:spPr>
        <p:txBody>
          <a:bodyPr>
            <a:normAutofit/>
          </a:bodyPr>
          <a:lstStyle/>
          <a:p>
            <a:r>
              <a:rPr lang="en-GB" sz="2400" dirty="0" smtClean="0"/>
              <a:t>Even after sunset landmark use is low, but exit lights might provide enough light to orientate with.</a:t>
            </a:r>
          </a:p>
        </p:txBody>
      </p:sp>
      <p:pic>
        <p:nvPicPr>
          <p:cNvPr id="4" name="Picture 3"/>
          <p:cNvPicPr/>
          <p:nvPr/>
        </p:nvPicPr>
        <p:blipFill rotWithShape="1">
          <a:blip r:embed="rId3"/>
          <a:srcRect l="28525" t="5987" r="11700" b="12201"/>
          <a:stretch/>
        </p:blipFill>
        <p:spPr bwMode="auto">
          <a:xfrm>
            <a:off x="5436096" y="3963268"/>
            <a:ext cx="3552825" cy="2733675"/>
          </a:xfrm>
          <a:prstGeom prst="rect">
            <a:avLst/>
          </a:prstGeom>
          <a:ln>
            <a:noFill/>
          </a:ln>
          <a:extLst>
            <a:ext uri="{53640926-AAD7-44D8-BBD7-CCE9431645EC}">
              <a14:shadowObscured xmlns:a14="http://schemas.microsoft.com/office/drawing/2010/main"/>
            </a:ext>
          </a:extLst>
        </p:spPr>
      </p:pic>
      <p:sp>
        <p:nvSpPr>
          <p:cNvPr id="6" name="Content Placeholder 2"/>
          <p:cNvSpPr txBox="1">
            <a:spLocks/>
          </p:cNvSpPr>
          <p:nvPr/>
        </p:nvSpPr>
        <p:spPr>
          <a:xfrm>
            <a:off x="619944" y="1799848"/>
            <a:ext cx="8424936" cy="23158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GB" sz="2400" dirty="0" smtClean="0"/>
              <a:t>During rest, the dolphins are very quiet.</a:t>
            </a:r>
            <a:br>
              <a:rPr lang="en-GB" sz="2400" dirty="0" smtClean="0"/>
            </a:br>
            <a:endParaRPr lang="en-GB" sz="2400" dirty="0" smtClean="0"/>
          </a:p>
          <a:p>
            <a:r>
              <a:rPr lang="en-GB" sz="2400" dirty="0" smtClean="0"/>
              <a:t>For long periods of time the dolphins did not use the PCL as a landmark but manage to navigate past them, most likely by using visual cues, or relying on each other.</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334" t="22445" r="32666" b="47630"/>
          <a:stretch/>
        </p:blipFill>
        <p:spPr bwMode="auto">
          <a:xfrm>
            <a:off x="2051720" y="5517232"/>
            <a:ext cx="1384344" cy="103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803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71" y="260648"/>
            <a:ext cx="8229600" cy="1143000"/>
          </a:xfrm>
        </p:spPr>
        <p:txBody>
          <a:bodyPr/>
          <a:lstStyle/>
          <a:p>
            <a:r>
              <a:rPr lang="en-GB" dirty="0" smtClean="0"/>
              <a:t>Possible landmark use</a:t>
            </a:r>
            <a:endParaRPr lang="en-GB" dirty="0"/>
          </a:p>
        </p:txBody>
      </p:sp>
      <p:sp>
        <p:nvSpPr>
          <p:cNvPr id="3" name="Content Placeholder 2"/>
          <p:cNvSpPr>
            <a:spLocks noGrp="1"/>
          </p:cNvSpPr>
          <p:nvPr>
            <p:ph idx="1"/>
          </p:nvPr>
        </p:nvSpPr>
        <p:spPr>
          <a:xfrm>
            <a:off x="457200" y="1628800"/>
            <a:ext cx="8229600" cy="4695800"/>
          </a:xfrm>
        </p:spPr>
        <p:txBody>
          <a:bodyPr/>
          <a:lstStyle/>
          <a:p>
            <a:r>
              <a:rPr lang="en-GB" sz="2400" dirty="0" smtClean="0"/>
              <a:t>During night time and morning the possibility that landmarks are used is highest.</a:t>
            </a:r>
            <a:br>
              <a:rPr lang="en-GB" sz="2400" dirty="0" smtClean="0"/>
            </a:br>
            <a:endParaRPr lang="en-GB" sz="2400" dirty="0" smtClean="0"/>
          </a:p>
          <a:p>
            <a:r>
              <a:rPr lang="en-GB" sz="2400" dirty="0" smtClean="0"/>
              <a:t>However, this landmark use is also masked by echolocation used for different purposes such as communication and play. </a:t>
            </a:r>
          </a:p>
          <a:p>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33" t="22630" r="6865" b="7295"/>
          <a:stretch/>
        </p:blipFill>
        <p:spPr>
          <a:xfrm>
            <a:off x="2699792" y="4437112"/>
            <a:ext cx="3847758" cy="2255334"/>
          </a:xfrm>
          <a:prstGeom prst="rect">
            <a:avLst/>
          </a:prstGeom>
        </p:spPr>
      </p:pic>
    </p:spTree>
    <p:extLst>
      <p:ext uri="{BB962C8B-B14F-4D97-AF65-F5344CB8AC3E}">
        <p14:creationId xmlns:p14="http://schemas.microsoft.com/office/powerpoint/2010/main" val="4015684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332656"/>
            <a:ext cx="6380637" cy="64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798" y="620688"/>
            <a:ext cx="8229600" cy="1143000"/>
          </a:xfrm>
        </p:spPr>
        <p:txBody>
          <a:bodyPr/>
          <a:lstStyle/>
          <a:p>
            <a:pPr algn="ctr"/>
            <a:r>
              <a:rPr lang="en-GB" dirty="0" smtClean="0">
                <a:solidFill>
                  <a:schemeClr val="bg1"/>
                </a:solidFill>
              </a:rPr>
              <a:t>Conclusion</a:t>
            </a:r>
            <a:endParaRPr lang="en-GB" dirty="0">
              <a:solidFill>
                <a:schemeClr val="bg1"/>
              </a:solidFill>
            </a:endParaRPr>
          </a:p>
        </p:txBody>
      </p:sp>
      <p:sp>
        <p:nvSpPr>
          <p:cNvPr id="8" name="Rounded Rectangular Callout 7"/>
          <p:cNvSpPr/>
          <p:nvPr/>
        </p:nvSpPr>
        <p:spPr>
          <a:xfrm>
            <a:off x="2411760" y="2348880"/>
            <a:ext cx="1584176" cy="864096"/>
          </a:xfrm>
          <a:prstGeom prst="wedgeRoundRectCallout">
            <a:avLst>
              <a:gd name="adj1" fmla="val 30890"/>
              <a:gd name="adj2" fmla="val 11472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800" dirty="0" smtClean="0"/>
              <a:t>And???</a:t>
            </a:r>
            <a:endParaRPr lang="en-GB" sz="2800" dirty="0"/>
          </a:p>
        </p:txBody>
      </p:sp>
    </p:spTree>
    <p:extLst>
      <p:ext uri="{BB962C8B-B14F-4D97-AF65-F5344CB8AC3E}">
        <p14:creationId xmlns:p14="http://schemas.microsoft.com/office/powerpoint/2010/main" val="2030617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GB" dirty="0" smtClean="0"/>
              <a:t>Main conclusions</a:t>
            </a:r>
            <a:endParaRPr lang="en-GB" dirty="0"/>
          </a:p>
        </p:txBody>
      </p:sp>
      <p:sp>
        <p:nvSpPr>
          <p:cNvPr id="3" name="Content Placeholder 2"/>
          <p:cNvSpPr>
            <a:spLocks noGrp="1"/>
          </p:cNvSpPr>
          <p:nvPr>
            <p:ph idx="1"/>
          </p:nvPr>
        </p:nvSpPr>
        <p:spPr>
          <a:xfrm>
            <a:off x="303056" y="1657106"/>
            <a:ext cx="6059016" cy="4695800"/>
          </a:xfrm>
        </p:spPr>
        <p:txBody>
          <a:bodyPr>
            <a:normAutofit lnSpcReduction="10000"/>
          </a:bodyPr>
          <a:lstStyle/>
          <a:p>
            <a:r>
              <a:rPr lang="en-GB" sz="2400" dirty="0" smtClean="0"/>
              <a:t>Dolphins echolocate most after midnight and during early morning.</a:t>
            </a:r>
            <a:br>
              <a:rPr lang="en-GB" sz="2400" dirty="0" smtClean="0"/>
            </a:br>
            <a:endParaRPr lang="en-GB" sz="2400" dirty="0" smtClean="0"/>
          </a:p>
          <a:p>
            <a:r>
              <a:rPr lang="en-GB" sz="2400" dirty="0" smtClean="0"/>
              <a:t>During </a:t>
            </a:r>
            <a:r>
              <a:rPr lang="en-GB" sz="2400" dirty="0"/>
              <a:t>rest, possible use of landmarks is </a:t>
            </a:r>
            <a:r>
              <a:rPr lang="en-GB" sz="2400" dirty="0" smtClean="0"/>
              <a:t>low. </a:t>
            </a:r>
            <a:br>
              <a:rPr lang="en-GB" sz="2400" dirty="0" smtClean="0"/>
            </a:br>
            <a:r>
              <a:rPr lang="en-GB" sz="2400" dirty="0" smtClean="0"/>
              <a:t>Vision </a:t>
            </a:r>
            <a:r>
              <a:rPr lang="en-GB" sz="2400" dirty="0"/>
              <a:t>might be more important for </a:t>
            </a:r>
            <a:r>
              <a:rPr lang="en-GB" sz="2400" dirty="0" smtClean="0"/>
              <a:t>orientation.</a:t>
            </a:r>
            <a:br>
              <a:rPr lang="en-GB" sz="2400" dirty="0" smtClean="0"/>
            </a:br>
            <a:endParaRPr lang="en-GB" sz="2400" dirty="0" smtClean="0"/>
          </a:p>
          <a:p>
            <a:r>
              <a:rPr lang="en-GB" sz="2400" dirty="0" smtClean="0"/>
              <a:t>Play and investigative behaviours decline quick.</a:t>
            </a:r>
            <a:br>
              <a:rPr lang="en-GB" sz="2400" dirty="0" smtClean="0"/>
            </a:br>
            <a:endParaRPr lang="en-GB" sz="2400" dirty="0" smtClean="0"/>
          </a:p>
          <a:p>
            <a:r>
              <a:rPr lang="en-GB" sz="2400" dirty="0" smtClean="0"/>
              <a:t>Novelty can be regained when look and acoustic target is changed.</a:t>
            </a:r>
            <a:endParaRPr lang="en-GB" sz="24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340768"/>
            <a:ext cx="2395537"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148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1143000"/>
          </a:xfrm>
        </p:spPr>
        <p:txBody>
          <a:bodyPr/>
          <a:lstStyle/>
          <a:p>
            <a:r>
              <a:rPr lang="en-GB" dirty="0" smtClean="0"/>
              <a:t>Other findings</a:t>
            </a:r>
            <a:endParaRPr lang="en-GB" dirty="0"/>
          </a:p>
        </p:txBody>
      </p:sp>
      <p:sp>
        <p:nvSpPr>
          <p:cNvPr id="3" name="Content Placeholder 2"/>
          <p:cNvSpPr>
            <a:spLocks noGrp="1"/>
          </p:cNvSpPr>
          <p:nvPr>
            <p:ph idx="1"/>
          </p:nvPr>
        </p:nvSpPr>
        <p:spPr>
          <a:xfrm>
            <a:off x="323528" y="2008633"/>
            <a:ext cx="6059016" cy="4389120"/>
          </a:xfrm>
        </p:spPr>
        <p:txBody>
          <a:bodyPr>
            <a:normAutofit fontScale="92500"/>
          </a:bodyPr>
          <a:lstStyle/>
          <a:p>
            <a:pPr marL="242249" indent="-242249">
              <a:lnSpc>
                <a:spcPct val="120000"/>
              </a:lnSpc>
              <a:buFont typeface="Arial"/>
              <a:buChar char="•"/>
            </a:pPr>
            <a:r>
              <a:rPr lang="en-US" dirty="0">
                <a:cs typeface="Arial"/>
              </a:rPr>
              <a:t>Season does not seem to have an effect on the diel patterns</a:t>
            </a:r>
            <a:r>
              <a:rPr lang="en-US" dirty="0" smtClean="0">
                <a:cs typeface="Arial"/>
              </a:rPr>
              <a:t>.</a:t>
            </a:r>
            <a:br>
              <a:rPr lang="en-US" dirty="0" smtClean="0">
                <a:cs typeface="Arial"/>
              </a:rPr>
            </a:br>
            <a:endParaRPr lang="en-US" dirty="0">
              <a:cs typeface="Arial"/>
            </a:endParaRPr>
          </a:p>
          <a:p>
            <a:pPr marL="242249" indent="-242249">
              <a:lnSpc>
                <a:spcPct val="120000"/>
              </a:lnSpc>
              <a:buFont typeface="Arial"/>
              <a:buChar char="•"/>
            </a:pPr>
            <a:r>
              <a:rPr lang="en-US" dirty="0">
                <a:cs typeface="Arial"/>
              </a:rPr>
              <a:t>More time was spent and more clicks were recorded in the deeper area of the pool</a:t>
            </a:r>
            <a:r>
              <a:rPr lang="en-US" dirty="0" smtClean="0">
                <a:cs typeface="Arial"/>
              </a:rPr>
              <a:t>.</a:t>
            </a:r>
            <a:br>
              <a:rPr lang="en-US" dirty="0" smtClean="0">
                <a:cs typeface="Arial"/>
              </a:rPr>
            </a:br>
            <a:endParaRPr lang="en-US" dirty="0" smtClean="0">
              <a:cs typeface="Arial"/>
            </a:endParaRPr>
          </a:p>
          <a:p>
            <a:pPr marL="242249" indent="-242249">
              <a:lnSpc>
                <a:spcPct val="120000"/>
              </a:lnSpc>
              <a:buFont typeface="Arial"/>
              <a:buChar char="•"/>
            </a:pPr>
            <a:r>
              <a:rPr lang="en-US" dirty="0" smtClean="0">
                <a:cs typeface="Arial"/>
              </a:rPr>
              <a:t>During rest the dolphins mainly swim in a clockwise circular pattern in close contact with each other.</a:t>
            </a:r>
            <a:endParaRPr lang="en-US" dirty="0">
              <a:cs typeface="Arial"/>
            </a:endParaRPr>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484784"/>
            <a:ext cx="2225675"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936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88640"/>
            <a:ext cx="4680520" cy="1143000"/>
          </a:xfrm>
        </p:spPr>
        <p:txBody>
          <a:bodyPr>
            <a:normAutofit/>
          </a:bodyPr>
          <a:lstStyle/>
          <a:p>
            <a:pPr algn="ctr"/>
            <a:r>
              <a:rPr lang="en-GB" dirty="0" smtClean="0"/>
              <a:t>Aim of the study</a:t>
            </a:r>
            <a:endParaRPr lang="en-GB" dirty="0"/>
          </a:p>
        </p:txBody>
      </p:sp>
      <p:pic>
        <p:nvPicPr>
          <p:cNvPr id="1026" name="Picture 2" descr="F:\Foto's\Sweden 2013-2014\Mobiel2014\DSC_4597.jp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730" r="21173" b="3644"/>
          <a:stretch/>
        </p:blipFill>
        <p:spPr bwMode="auto">
          <a:xfrm>
            <a:off x="107504" y="1628800"/>
            <a:ext cx="4264602" cy="3345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c.allpostersimages.com/images/P-473-488-90/61/6141/AL8G100Z/posters/konrad-wothe-bottlenose-dolphin-tursiops-truncatus-swimming-over-coral-reef-hondur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071" y="1628800"/>
            <a:ext cx="4505325" cy="33093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Foto's\Sweden 2013-2014\Mobiel2014\DSC_47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5232" y="4240863"/>
            <a:ext cx="4271502" cy="2402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1844824"/>
            <a:ext cx="3240360" cy="1754326"/>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solidFill>
                  <a:schemeClr val="bg1"/>
                </a:solidFill>
              </a:rPr>
              <a:t>Barren environment due to hygiene measures</a:t>
            </a:r>
          </a:p>
          <a:p>
            <a:pPr marL="285750" indent="-285750">
              <a:buFont typeface="Arial" panose="020B0604020202020204" pitchFamily="34" charset="0"/>
              <a:buChar char="•"/>
            </a:pPr>
            <a:r>
              <a:rPr lang="en-GB" b="1" dirty="0" smtClean="0">
                <a:solidFill>
                  <a:schemeClr val="bg1"/>
                </a:solidFill>
              </a:rPr>
              <a:t>Under stimulating for an curious </a:t>
            </a:r>
            <a:r>
              <a:rPr lang="en-GB" b="1" dirty="0" smtClean="0">
                <a:solidFill>
                  <a:schemeClr val="bg1"/>
                </a:solidFill>
              </a:rPr>
              <a:t>echolocating</a:t>
            </a:r>
            <a:r>
              <a:rPr lang="en-GB" b="1" dirty="0" smtClean="0">
                <a:solidFill>
                  <a:schemeClr val="bg1"/>
                </a:solidFill>
              </a:rPr>
              <a:t> species</a:t>
            </a:r>
          </a:p>
          <a:p>
            <a:pPr marL="285750" indent="-285750">
              <a:buFont typeface="Arial" panose="020B0604020202020204" pitchFamily="34" charset="0"/>
              <a:buChar char="•"/>
            </a:pPr>
            <a:endParaRPr lang="en-GB" dirty="0"/>
          </a:p>
        </p:txBody>
      </p:sp>
      <p:sp>
        <p:nvSpPr>
          <p:cNvPr id="5" name="TextBox 4"/>
          <p:cNvSpPr txBox="1"/>
          <p:nvPr/>
        </p:nvSpPr>
        <p:spPr>
          <a:xfrm>
            <a:off x="4788024" y="1844824"/>
            <a:ext cx="2880320" cy="1477328"/>
          </a:xfrm>
          <a:prstGeom prst="rect">
            <a:avLst/>
          </a:prstGeom>
          <a:noFill/>
        </p:spPr>
        <p:txBody>
          <a:bodyPr wrap="square" rtlCol="0">
            <a:spAutoFit/>
          </a:bodyPr>
          <a:lstStyle/>
          <a:p>
            <a:r>
              <a:rPr lang="en-GB" b="1" dirty="0" smtClean="0">
                <a:solidFill>
                  <a:schemeClr val="bg1"/>
                </a:solidFill>
              </a:rPr>
              <a:t>Will underwater structures be a useful acoustic enrichment, and possibly be used as landmarks?</a:t>
            </a:r>
            <a:endParaRPr lang="en-GB" b="1" dirty="0">
              <a:solidFill>
                <a:schemeClr val="bg1"/>
              </a:solidFill>
            </a:endParaRPr>
          </a:p>
        </p:txBody>
      </p:sp>
    </p:spTree>
    <p:extLst>
      <p:ext uri="{BB962C8B-B14F-4D97-AF65-F5344CB8AC3E}">
        <p14:creationId xmlns:p14="http://schemas.microsoft.com/office/powerpoint/2010/main" val="253222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5987008" cy="1143000"/>
          </a:xfrm>
        </p:spPr>
        <p:txBody>
          <a:bodyPr>
            <a:normAutofit fontScale="90000"/>
          </a:bodyPr>
          <a:lstStyle/>
          <a:p>
            <a:r>
              <a:rPr lang="en-GB" dirty="0" smtClean="0"/>
              <a:t>How is this information useful?</a:t>
            </a:r>
            <a:endParaRPr lang="en-GB" dirty="0"/>
          </a:p>
        </p:txBody>
      </p:sp>
      <p:sp>
        <p:nvSpPr>
          <p:cNvPr id="3" name="Content Placeholder 2"/>
          <p:cNvSpPr>
            <a:spLocks noGrp="1"/>
          </p:cNvSpPr>
          <p:nvPr>
            <p:ph idx="1"/>
          </p:nvPr>
        </p:nvSpPr>
        <p:spPr>
          <a:xfrm>
            <a:off x="467544" y="2162554"/>
            <a:ext cx="5842992" cy="4389120"/>
          </a:xfrm>
        </p:spPr>
        <p:txBody>
          <a:bodyPr>
            <a:normAutofit/>
          </a:bodyPr>
          <a:lstStyle/>
          <a:p>
            <a:r>
              <a:rPr lang="en-GB" sz="2400" dirty="0" smtClean="0"/>
              <a:t>Underwater structures encourage investigative and play behaviours and are possibly used as landmarks.</a:t>
            </a:r>
            <a:br>
              <a:rPr lang="en-GB" sz="2400" dirty="0" smtClean="0"/>
            </a:br>
            <a:endParaRPr lang="en-GB" sz="2400" dirty="0" smtClean="0"/>
          </a:p>
          <a:p>
            <a:r>
              <a:rPr lang="en-GB" sz="2400" dirty="0" smtClean="0"/>
              <a:t>Trainers are now experimenting with different underwater structures, to encourage echolocation use.</a:t>
            </a:r>
            <a:endParaRPr lang="en-GB" sz="24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85" r="25504" b="29425"/>
          <a:stretch/>
        </p:blipFill>
        <p:spPr bwMode="auto">
          <a:xfrm>
            <a:off x="6444208" y="116632"/>
            <a:ext cx="2628900"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006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644902" cy="1080120"/>
          </a:xfrm>
        </p:spPr>
        <p:txBody>
          <a:bodyPr>
            <a:normAutofit/>
          </a:bodyPr>
          <a:lstStyle/>
          <a:p>
            <a:r>
              <a:rPr lang="en-GB" sz="3800" dirty="0" smtClean="0"/>
              <a:t>So long! And thank you for your attention!</a:t>
            </a:r>
            <a:endParaRPr lang="en-GB" sz="3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90" y="1628800"/>
            <a:ext cx="8816748" cy="3650134"/>
          </a:xfrm>
          <a:prstGeom prst="rect">
            <a:avLst/>
          </a:prstGeom>
        </p:spPr>
      </p:pic>
      <p:sp>
        <p:nvSpPr>
          <p:cNvPr id="3" name="TextBox 2"/>
          <p:cNvSpPr txBox="1"/>
          <p:nvPr/>
        </p:nvSpPr>
        <p:spPr>
          <a:xfrm>
            <a:off x="223690" y="5661248"/>
            <a:ext cx="8816748" cy="923330"/>
          </a:xfrm>
          <a:prstGeom prst="rect">
            <a:avLst/>
          </a:prstGeom>
          <a:noFill/>
        </p:spPr>
        <p:txBody>
          <a:bodyPr wrap="square" rtlCol="0">
            <a:spAutoFit/>
          </a:bodyPr>
          <a:lstStyle/>
          <a:p>
            <a:r>
              <a:rPr lang="en-GB" dirty="0" smtClean="0"/>
              <a:t>Acknowledgement: Mats </a:t>
            </a:r>
            <a:r>
              <a:rPr lang="en-GB" dirty="0" err="1" smtClean="0"/>
              <a:t>Amundin</a:t>
            </a:r>
            <a:r>
              <a:rPr lang="en-GB" dirty="0" smtClean="0"/>
              <a:t>, </a:t>
            </a:r>
            <a:r>
              <a:rPr lang="en-GB" dirty="0" err="1" smtClean="0"/>
              <a:t>Stina</a:t>
            </a:r>
            <a:r>
              <a:rPr lang="en-GB" dirty="0"/>
              <a:t> </a:t>
            </a:r>
            <a:r>
              <a:rPr lang="en-GB" dirty="0" err="1" smtClean="0"/>
              <a:t>Karlsson</a:t>
            </a:r>
            <a:r>
              <a:rPr lang="en-GB" dirty="0" smtClean="0"/>
              <a:t>, Johannes </a:t>
            </a:r>
            <a:r>
              <a:rPr lang="en-GB" dirty="0" err="1" smtClean="0"/>
              <a:t>Höök</a:t>
            </a:r>
            <a:r>
              <a:rPr lang="en-GB" dirty="0" smtClean="0"/>
              <a:t>, </a:t>
            </a:r>
            <a:r>
              <a:rPr lang="en-GB" dirty="0" err="1" smtClean="0"/>
              <a:t>Wouter</a:t>
            </a:r>
            <a:r>
              <a:rPr lang="en-GB" dirty="0" smtClean="0"/>
              <a:t> de Witte and the other trainers. Daniel </a:t>
            </a:r>
            <a:r>
              <a:rPr lang="en-GB" dirty="0" err="1" smtClean="0"/>
              <a:t>Wennerberg</a:t>
            </a:r>
            <a:r>
              <a:rPr lang="en-GB" dirty="0" smtClean="0"/>
              <a:t>, </a:t>
            </a:r>
            <a:r>
              <a:rPr lang="en-GB" dirty="0" err="1" smtClean="0"/>
              <a:t>Niclas</a:t>
            </a:r>
            <a:r>
              <a:rPr lang="en-GB" dirty="0" smtClean="0"/>
              <a:t> </a:t>
            </a:r>
            <a:r>
              <a:rPr lang="en-GB" dirty="0" err="1" smtClean="0"/>
              <a:t>Lundström</a:t>
            </a:r>
            <a:r>
              <a:rPr lang="en-GB" dirty="0"/>
              <a:t>,</a:t>
            </a:r>
            <a:r>
              <a:rPr lang="en-GB" dirty="0" smtClean="0"/>
              <a:t> other </a:t>
            </a:r>
            <a:r>
              <a:rPr lang="en-GB" dirty="0" err="1" smtClean="0"/>
              <a:t>Kolmården</a:t>
            </a:r>
            <a:r>
              <a:rPr lang="en-GB" dirty="0" smtClean="0"/>
              <a:t> staff and Sandra </a:t>
            </a:r>
            <a:r>
              <a:rPr lang="en-GB" dirty="0" err="1" smtClean="0"/>
              <a:t>Nicklasson</a:t>
            </a:r>
            <a:r>
              <a:rPr lang="en-GB" dirty="0" smtClean="0"/>
              <a:t>. </a:t>
            </a:r>
            <a:endParaRPr lang="en-GB" dirty="0"/>
          </a:p>
        </p:txBody>
      </p:sp>
    </p:spTree>
    <p:extLst>
      <p:ext uri="{BB962C8B-B14F-4D97-AF65-F5344CB8AC3E}">
        <p14:creationId xmlns:p14="http://schemas.microsoft.com/office/powerpoint/2010/main" val="1113187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aura\Desktop\Study\Thesis Kolmården\dolphinpicsvid\IMG_557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7060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88640"/>
            <a:ext cx="8229600" cy="1143000"/>
          </a:xfrm>
        </p:spPr>
        <p:txBody>
          <a:bodyPr/>
          <a:lstStyle/>
          <a:p>
            <a:pPr algn="ctr"/>
            <a:r>
              <a:rPr lang="en-GB" dirty="0" smtClean="0">
                <a:solidFill>
                  <a:schemeClr val="bg1"/>
                </a:solidFill>
              </a:rPr>
              <a:t>Materials and methods</a:t>
            </a:r>
            <a:endParaRPr lang="en-GB" dirty="0">
              <a:solidFill>
                <a:schemeClr val="bg1"/>
              </a:solidFill>
            </a:endParaRPr>
          </a:p>
        </p:txBody>
      </p:sp>
    </p:spTree>
    <p:extLst>
      <p:ext uri="{BB962C8B-B14F-4D97-AF65-F5344CB8AC3E}">
        <p14:creationId xmlns:p14="http://schemas.microsoft.com/office/powerpoint/2010/main" val="162625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10 CPODs and 2 PCLs</a:t>
            </a:r>
            <a:endParaRPr lang="en-GB"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8430" y="2204864"/>
            <a:ext cx="2889754" cy="433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204864"/>
            <a:ext cx="243205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2232320"/>
            <a:ext cx="2880320" cy="2246769"/>
          </a:xfrm>
          <a:prstGeom prst="rect">
            <a:avLst/>
          </a:prstGeom>
          <a:noFill/>
        </p:spPr>
        <p:txBody>
          <a:bodyPr wrap="square" rtlCol="0">
            <a:spAutoFit/>
          </a:bodyPr>
          <a:lstStyle/>
          <a:p>
            <a:r>
              <a:rPr lang="en-GB" sz="2400" dirty="0" smtClean="0"/>
              <a:t>Record echolocation clicks.</a:t>
            </a:r>
          </a:p>
          <a:p>
            <a:endParaRPr lang="en-GB" sz="2400" dirty="0"/>
          </a:p>
          <a:p>
            <a:r>
              <a:rPr lang="en-GB" sz="2400" dirty="0" smtClean="0"/>
              <a:t>Data was extracted once a week</a:t>
            </a:r>
          </a:p>
          <a:p>
            <a:endParaRPr lang="en-GB" sz="2000" dirty="0"/>
          </a:p>
        </p:txBody>
      </p:sp>
    </p:spTree>
    <p:extLst>
      <p:ext uri="{BB962C8B-B14F-4D97-AF65-F5344CB8AC3E}">
        <p14:creationId xmlns:p14="http://schemas.microsoft.com/office/powerpoint/2010/main" val="3695126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08688"/>
          </a:xfrm>
        </p:spPr>
        <p:txBody>
          <a:bodyPr>
            <a:normAutofit fontScale="90000"/>
          </a:bodyPr>
          <a:lstStyle/>
          <a:p>
            <a:r>
              <a:rPr lang="en-GB" dirty="0" smtClean="0"/>
              <a:t>Data collection from the CPODs</a:t>
            </a:r>
            <a:endParaRPr lang="en-GB" dirty="0"/>
          </a:p>
        </p:txBody>
      </p:sp>
      <p:pic>
        <p:nvPicPr>
          <p:cNvPr id="1026" name="Picture 2"/>
          <p:cNvPicPr>
            <a:picLocks noGrp="1" noChangeAspect="1" noChangeArrowheads="1"/>
          </p:cNvPicPr>
          <p:nvPr>
            <p:ph idx="1"/>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7343"/>
          <a:stretch/>
        </p:blipFill>
        <p:spPr bwMode="auto">
          <a:xfrm>
            <a:off x="45218" y="2420888"/>
            <a:ext cx="480387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chelonia.co.uk/images/DeepC-POD01%20vertical%2050.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211960" y="1988840"/>
            <a:ext cx="685800" cy="440055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935771" y="2618739"/>
            <a:ext cx="39432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9"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52120" y="2228128"/>
            <a:ext cx="1173510" cy="781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5763" y="3788114"/>
            <a:ext cx="3127918" cy="306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ottlenose Dolphins.mp3">
            <a:hlinkClick r:id="" action="ppaction://media"/>
          </p:cNvPr>
          <p:cNvPicPr>
            <a:picLocks noChangeAspect="1"/>
          </p:cNvPicPr>
          <p:nvPr>
            <a:audioFile r:link="rId1"/>
            <p:extLst>
              <p:ext uri="{DAA4B4D4-6D71-4841-9C94-3DE7FCFB9230}">
                <p14:media xmlns:p14="http://schemas.microsoft.com/office/powerpoint/2010/main" r:embed="rId2">
                  <p14:trim st="127517.5168" end="73095.8061"/>
                </p14:media>
              </p:ext>
            </p:extLst>
          </p:nvPr>
        </p:nvPicPr>
        <p:blipFill>
          <a:blip r:embed="rId11"/>
          <a:stretch>
            <a:fillRect/>
          </a:stretch>
        </p:blipFill>
        <p:spPr>
          <a:xfrm>
            <a:off x="1564432" y="5445224"/>
            <a:ext cx="609600" cy="609600"/>
          </a:xfrm>
          <a:prstGeom prst="rect">
            <a:avLst/>
          </a:prstGeom>
        </p:spPr>
      </p:pic>
    </p:spTree>
    <p:extLst>
      <p:ext uri="{BB962C8B-B14F-4D97-AF65-F5344CB8AC3E}">
        <p14:creationId xmlns:p14="http://schemas.microsoft.com/office/powerpoint/2010/main" val="3944437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p:cNvPicPr>
          <p:nvPr/>
        </p:nvPicPr>
        <p:blipFill>
          <a:blip r:embed="rId5">
            <a:extLst>
              <a:ext uri="{28A0092B-C50C-407E-A947-70E740481C1C}">
                <a14:useLocalDpi xmlns:a14="http://schemas.microsoft.com/office/drawing/2010/main" val="0"/>
              </a:ext>
            </a:extLst>
          </a:blip>
          <a:stretch>
            <a:fillRect/>
          </a:stretch>
        </p:blipFill>
        <p:spPr>
          <a:xfrm>
            <a:off x="-2983" y="2420888"/>
            <a:ext cx="4824536" cy="3960440"/>
          </a:xfrm>
          <a:prstGeom prst="rect">
            <a:avLst/>
          </a:prstGeom>
        </p:spPr>
      </p:pic>
      <p:pic>
        <p:nvPicPr>
          <p:cNvPr id="6" name="20140905_152501.h264.mp4">
            <a:hlinkClick r:id="" action="ppaction://media"/>
          </p:cNvPr>
          <p:cNvPicPr>
            <a:picLocks noChangeAspect="1"/>
          </p:cNvPicPr>
          <p:nvPr>
            <a:videoFile r:link="rId1"/>
            <p:extLst>
              <p:ext uri="{DAA4B4D4-6D71-4841-9C94-3DE7FCFB9230}">
                <p14:media xmlns:p14="http://schemas.microsoft.com/office/powerpoint/2010/main" r:embed="rId2">
                  <p14:trim st="63230.9056" end="106087.4096"/>
                </p14:media>
              </p:ext>
            </p:extLst>
          </p:nvPr>
        </p:nvPicPr>
        <p:blipFill rotWithShape="1">
          <a:blip r:embed="rId6"/>
          <a:srcRect r="24525"/>
          <a:stretch>
            <a:fillRect/>
          </a:stretch>
        </p:blipFill>
        <p:spPr>
          <a:xfrm>
            <a:off x="4136526" y="1772816"/>
            <a:ext cx="4979392" cy="4979392"/>
          </a:xfrm>
          <a:prstGeom prst="rect">
            <a:avLst/>
          </a:prstGeom>
        </p:spPr>
      </p:pic>
      <p:sp>
        <p:nvSpPr>
          <p:cNvPr id="8" name="Title 7"/>
          <p:cNvSpPr>
            <a:spLocks noGrp="1"/>
          </p:cNvSpPr>
          <p:nvPr>
            <p:ph type="title"/>
          </p:nvPr>
        </p:nvSpPr>
        <p:spPr>
          <a:xfrm>
            <a:off x="467544" y="260648"/>
            <a:ext cx="8229600" cy="1143000"/>
          </a:xfrm>
        </p:spPr>
        <p:txBody>
          <a:bodyPr/>
          <a:lstStyle/>
          <a:p>
            <a:r>
              <a:rPr lang="en-GB" dirty="0" smtClean="0"/>
              <a:t>Attachment procedure</a:t>
            </a:r>
            <a:endParaRPr lang="en-GB" dirty="0"/>
          </a:p>
        </p:txBody>
      </p:sp>
    </p:spTree>
    <p:extLst>
      <p:ext uri="{BB962C8B-B14F-4D97-AF65-F5344CB8AC3E}">
        <p14:creationId xmlns:p14="http://schemas.microsoft.com/office/powerpoint/2010/main" val="22812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endParaRPr lang="en-GB" dirty="0" smtClean="0"/>
          </a:p>
          <a:p>
            <a:endParaRPr lang="en-GB" dirty="0"/>
          </a:p>
          <a:p>
            <a:endParaRPr lang="en-GB" dirty="0" smtClean="0"/>
          </a:p>
          <a:p>
            <a:endParaRPr lang="en-GB" dirty="0"/>
          </a:p>
          <a:p>
            <a:endParaRPr lang="en-GB" dirty="0" smtClean="0"/>
          </a:p>
          <a:p>
            <a:pPr marL="3657600" lvl="8" indent="0">
              <a:buNone/>
            </a:pPr>
            <a:r>
              <a:rPr lang="en-GB" sz="3600" b="1" dirty="0" smtClean="0"/>
              <a:t>	</a:t>
            </a:r>
          </a:p>
          <a:p>
            <a:pPr marL="3657600" lvl="8" indent="0">
              <a:buNone/>
            </a:pPr>
            <a:r>
              <a:rPr lang="en-GB" sz="3600" b="1" dirty="0"/>
              <a:t>	</a:t>
            </a:r>
            <a:r>
              <a:rPr lang="en-GB" sz="3600" b="1" dirty="0" smtClean="0"/>
              <a:t>2 cameras</a:t>
            </a:r>
          </a:p>
          <a:p>
            <a:pPr marL="3657600" lvl="8" indent="0">
              <a:buNone/>
            </a:pPr>
            <a:r>
              <a:rPr lang="en-GB" sz="2400" dirty="0" smtClean="0"/>
              <a:t>Continuous recording for 12 hours a day, for a total of 5 months.</a:t>
            </a:r>
            <a:endParaRPr lang="en-GB" sz="2400" dirty="0"/>
          </a:p>
        </p:txBody>
      </p:sp>
      <p:pic>
        <p:nvPicPr>
          <p:cNvPr id="2051" name="Picture 3" descr="F:\Foto's\Sweden 2013-2014\Canonpics\Åtvidaberg 2014\IMG_397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66" t="4436" r="13992" b="7841"/>
          <a:stretch/>
        </p:blipFill>
        <p:spPr bwMode="auto">
          <a:xfrm>
            <a:off x="534187" y="1196752"/>
            <a:ext cx="3166724" cy="25251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Foto's\Sweden 2013-2014\Canonpics\Åtvidaberg 2014\IMG_398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88184" y="5594114"/>
            <a:ext cx="5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Foto's\Sweden 2013-2014\Canonpics\Åtvidaberg 2014\IMG_398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30975" y="-12336463"/>
            <a:ext cx="5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Foto's\Sweden 2013-2014\Canonpics\Åtvidaberg 2014\IMG_398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1960" y="1196752"/>
            <a:ext cx="453650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Foto's\Sweden 2013-2014\Canonpics\Åtvidaberg 2014\IMG_399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3353" y="4077071"/>
            <a:ext cx="3528392" cy="235226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35763" y="188640"/>
            <a:ext cx="8229600" cy="787524"/>
          </a:xfrm>
        </p:spPr>
        <p:txBody>
          <a:bodyPr>
            <a:normAutofit fontScale="90000"/>
          </a:bodyPr>
          <a:lstStyle/>
          <a:p>
            <a:r>
              <a:rPr lang="en-GB" dirty="0" smtClean="0"/>
              <a:t>Materials</a:t>
            </a:r>
            <a:endParaRPr lang="en-GB" dirty="0"/>
          </a:p>
        </p:txBody>
      </p:sp>
      <p:pic>
        <p:nvPicPr>
          <p:cNvPr id="10" name="20140703_060501.h264.mp4">
            <a:hlinkClick r:id="" action="ppaction://media"/>
          </p:cNvPr>
          <p:cNvPicPr>
            <a:picLocks noChangeAspect="1"/>
          </p:cNvPicPr>
          <p:nvPr>
            <a:videoFile r:link="rId1"/>
            <p:extLst>
              <p:ext uri="{DAA4B4D4-6D71-4841-9C94-3DE7FCFB9230}">
                <p14:media xmlns:p14="http://schemas.microsoft.com/office/powerpoint/2010/main" r:embed="rId2">
                  <p14:trim st="5620.5252" end="256436.456"/>
                </p14:media>
              </p:ext>
            </p:extLst>
          </p:nvPr>
        </p:nvPicPr>
        <p:blipFill rotWithShape="1">
          <a:blip r:embed="rId11"/>
          <a:srcRect r="20033"/>
          <a:stretch/>
        </p:blipFill>
        <p:spPr>
          <a:xfrm>
            <a:off x="5436096" y="1196752"/>
            <a:ext cx="3386768" cy="2949277"/>
          </a:xfrm>
          <a:prstGeom prst="rect">
            <a:avLst/>
          </a:prstGeom>
        </p:spPr>
      </p:pic>
      <p:pic>
        <p:nvPicPr>
          <p:cNvPr id="11" name="9july test video 6.0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07504" y="920066"/>
            <a:ext cx="5111923" cy="3833942"/>
          </a:xfrm>
          <a:prstGeom prst="rect">
            <a:avLst/>
          </a:prstGeom>
        </p:spPr>
      </p:pic>
    </p:spTree>
    <p:extLst>
      <p:ext uri="{BB962C8B-B14F-4D97-AF65-F5344CB8AC3E}">
        <p14:creationId xmlns:p14="http://schemas.microsoft.com/office/powerpoint/2010/main" val="25159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video>
              <p:cMediaNode vol="80000">
                <p:cTn id="12"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aura\Desktop\Study\Thesis Kolmården\dolphinpicsvid\IMG_3215.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699" t="-1" r="1681" b="1429"/>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332656"/>
            <a:ext cx="8229600" cy="1143000"/>
          </a:xfrm>
        </p:spPr>
        <p:txBody>
          <a:bodyPr/>
          <a:lstStyle/>
          <a:p>
            <a:pPr algn="ctr"/>
            <a:r>
              <a:rPr lang="en-GB" dirty="0" smtClean="0">
                <a:solidFill>
                  <a:schemeClr val="bg1"/>
                </a:solidFill>
              </a:rPr>
              <a:t>Results and Discussion</a:t>
            </a:r>
            <a:endParaRPr lang="en-GB" dirty="0">
              <a:solidFill>
                <a:schemeClr val="bg1"/>
              </a:solidFill>
            </a:endParaRPr>
          </a:p>
        </p:txBody>
      </p:sp>
    </p:spTree>
    <p:extLst>
      <p:ext uri="{BB962C8B-B14F-4D97-AF65-F5344CB8AC3E}">
        <p14:creationId xmlns:p14="http://schemas.microsoft.com/office/powerpoint/2010/main" val="3804294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780696"/>
          </a:xfrm>
        </p:spPr>
        <p:txBody>
          <a:bodyPr>
            <a:normAutofit fontScale="90000"/>
          </a:bodyPr>
          <a:lstStyle/>
          <a:p>
            <a:r>
              <a:rPr lang="en-GB" dirty="0" smtClean="0"/>
              <a:t>Interest in novel object results</a:t>
            </a:r>
            <a:endParaRPr lang="en-GB" dirty="0"/>
          </a:p>
        </p:txBody>
      </p:sp>
      <p:sp>
        <p:nvSpPr>
          <p:cNvPr id="3" name="Content Placeholder 2"/>
          <p:cNvSpPr>
            <a:spLocks noGrp="1"/>
          </p:cNvSpPr>
          <p:nvPr>
            <p:ph idx="1"/>
          </p:nvPr>
        </p:nvSpPr>
        <p:spPr>
          <a:xfrm>
            <a:off x="467544" y="1529567"/>
            <a:ext cx="8229600" cy="2403489"/>
          </a:xfrm>
        </p:spPr>
        <p:txBody>
          <a:bodyPr>
            <a:normAutofit fontScale="92500" lnSpcReduction="20000"/>
          </a:bodyPr>
          <a:lstStyle/>
          <a:p>
            <a:r>
              <a:rPr lang="en-GB" dirty="0" smtClean="0"/>
              <a:t>Behaviour recordings</a:t>
            </a:r>
          </a:p>
          <a:p>
            <a:pPr lvl="1"/>
            <a:r>
              <a:rPr lang="en-GB" dirty="0" smtClean="0"/>
              <a:t>Investigative and play behaviours decreased over one week time.</a:t>
            </a:r>
          </a:p>
          <a:p>
            <a:r>
              <a:rPr lang="en-GB" dirty="0" smtClean="0"/>
              <a:t>Echolocation click recordings</a:t>
            </a:r>
          </a:p>
          <a:p>
            <a:pPr lvl="1"/>
            <a:r>
              <a:rPr lang="en-US" dirty="0">
                <a:cs typeface="Arial"/>
              </a:rPr>
              <a:t>The number of logged clicks dropped </a:t>
            </a:r>
            <a:r>
              <a:rPr lang="en-US" dirty="0" smtClean="0">
                <a:cs typeface="Arial"/>
              </a:rPr>
              <a:t>significantly over </a:t>
            </a:r>
            <a:r>
              <a:rPr lang="en-US" dirty="0">
                <a:cs typeface="Arial"/>
              </a:rPr>
              <a:t>3 weeks after which it leveled at an average of around 5000 clicks/hour per day and logger.</a:t>
            </a:r>
          </a:p>
          <a:p>
            <a:pPr lvl="1"/>
            <a:endParaRPr lang="en-GB" dirty="0"/>
          </a:p>
        </p:txBody>
      </p:sp>
      <p:graphicFrame>
        <p:nvGraphicFramePr>
          <p:cNvPr id="6" name="Chart 5"/>
          <p:cNvGraphicFramePr/>
          <p:nvPr>
            <p:extLst>
              <p:ext uri="{D42A27DB-BD31-4B8C-83A1-F6EECF244321}">
                <p14:modId xmlns:p14="http://schemas.microsoft.com/office/powerpoint/2010/main" val="2651469291"/>
              </p:ext>
            </p:extLst>
          </p:nvPr>
        </p:nvGraphicFramePr>
        <p:xfrm>
          <a:off x="683568" y="4077072"/>
          <a:ext cx="8208912" cy="2583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45392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7098</TotalTime>
  <Words>1695</Words>
  <Application>Microsoft Office PowerPoint</Application>
  <PresentationFormat>On-screen Show (4:3)</PresentationFormat>
  <Paragraphs>108</Paragraphs>
  <Slides>21</Slides>
  <Notes>17</Notes>
  <HiddenSlides>0</HiddenSlides>
  <MMClips>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Flow</vt:lpstr>
      <vt:lpstr>PowerPoint Presentation</vt:lpstr>
      <vt:lpstr>Aim of the study</vt:lpstr>
      <vt:lpstr>Materials and methods</vt:lpstr>
      <vt:lpstr>10 CPODs and 2 PCLs</vt:lpstr>
      <vt:lpstr>Data collection from the CPODs</vt:lpstr>
      <vt:lpstr>Attachment procedure</vt:lpstr>
      <vt:lpstr>Materials</vt:lpstr>
      <vt:lpstr>Results and Discussion</vt:lpstr>
      <vt:lpstr>Interest in novel object results</vt:lpstr>
      <vt:lpstr>Regaining novelty behaviours</vt:lpstr>
      <vt:lpstr>Echolocation diel patterns results</vt:lpstr>
      <vt:lpstr>Click-train analysis results</vt:lpstr>
      <vt:lpstr>Click-train: approach</vt:lpstr>
      <vt:lpstr>Click-train: play</vt:lpstr>
      <vt:lpstr>Landmark use frequency</vt:lpstr>
      <vt:lpstr>Possible landmark use</vt:lpstr>
      <vt:lpstr>Conclusion</vt:lpstr>
      <vt:lpstr>Main conclusions</vt:lpstr>
      <vt:lpstr>Other findings</vt:lpstr>
      <vt:lpstr>How is this information useful?</vt:lpstr>
      <vt:lpstr>So long! And 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Laura</cp:lastModifiedBy>
  <cp:revision>75</cp:revision>
  <dcterms:created xsi:type="dcterms:W3CDTF">2014-09-10T09:18:22Z</dcterms:created>
  <dcterms:modified xsi:type="dcterms:W3CDTF">2015-05-27T20:25:15Z</dcterms:modified>
</cp:coreProperties>
</file>