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43891200"/>
  <p:notesSz cx="9931400" cy="14363700"/>
  <p:defaultTextStyle>
    <a:defPPr>
      <a:defRPr lang="en-US"/>
    </a:defPPr>
    <a:lvl1pPr marL="0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51288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02576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53864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05153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756441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07729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459017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810305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E9A1"/>
    <a:srgbClr val="6B633D"/>
    <a:srgbClr val="CDF47E"/>
    <a:srgbClr val="FFFFFF"/>
    <a:srgbClr val="94B456"/>
    <a:srgbClr val="9CBC5B"/>
    <a:srgbClr val="8EAD51"/>
    <a:srgbClr val="7FE143"/>
    <a:srgbClr val="8AD0FA"/>
    <a:srgbClr val="0B5B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30" d="100"/>
          <a:sy n="30" d="100"/>
        </p:scale>
        <p:origin x="-264" y="5280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606" cy="718185"/>
          </a:xfrm>
          <a:prstGeom prst="rect">
            <a:avLst/>
          </a:prstGeom>
        </p:spPr>
        <p:txBody>
          <a:bodyPr vert="horz" lIns="135128" tIns="67564" rIns="135128" bIns="67564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7" y="0"/>
            <a:ext cx="4303606" cy="718185"/>
          </a:xfrm>
          <a:prstGeom prst="rect">
            <a:avLst/>
          </a:prstGeom>
        </p:spPr>
        <p:txBody>
          <a:bodyPr vert="horz" lIns="135128" tIns="67564" rIns="135128" bIns="67564" rtlCol="0"/>
          <a:lstStyle>
            <a:lvl1pPr algn="r">
              <a:defRPr sz="1700"/>
            </a:lvl1pPr>
          </a:lstStyle>
          <a:p>
            <a:fld id="{7EBFE8E6-652F-4224-AFF0-0DD7E80E25A4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3643022"/>
            <a:ext cx="4303606" cy="718185"/>
          </a:xfrm>
          <a:prstGeom prst="rect">
            <a:avLst/>
          </a:prstGeom>
        </p:spPr>
        <p:txBody>
          <a:bodyPr vert="horz" lIns="135128" tIns="67564" rIns="135128" bIns="67564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7" y="13643022"/>
            <a:ext cx="4303606" cy="718185"/>
          </a:xfrm>
          <a:prstGeom prst="rect">
            <a:avLst/>
          </a:prstGeom>
        </p:spPr>
        <p:txBody>
          <a:bodyPr vert="horz" lIns="135128" tIns="67564" rIns="135128" bIns="67564" rtlCol="0" anchor="b"/>
          <a:lstStyle>
            <a:lvl1pPr algn="r">
              <a:defRPr sz="1700"/>
            </a:lvl1pPr>
          </a:lstStyle>
          <a:p>
            <a:fld id="{C8B37872-9306-4F0C-B0A4-F3B6BD93B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769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6100" y="0"/>
            <a:ext cx="4303713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8E4DE-9A96-4564-98A3-83791F32DCD2}" type="datetimeFigureOut">
              <a:rPr lang="sv-SE" smtClean="0"/>
              <a:pPr/>
              <a:t>2014-06-09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6400" y="1077913"/>
            <a:ext cx="4038600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6823075"/>
            <a:ext cx="7943850" cy="6462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4303713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6100" y="13642975"/>
            <a:ext cx="4303713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EE142-D342-4D12-BC22-C92D2159E40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24689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EE142-D342-4D12-BC22-C92D2159E40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10643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13510" y="745067"/>
            <a:ext cx="30091380" cy="3751298"/>
          </a:xfrm>
        </p:spPr>
        <p:txBody>
          <a:bodyPr/>
          <a:lstStyle>
            <a:lvl1pPr marL="0" indent="0">
              <a:buNone/>
              <a:defRPr sz="9600"/>
            </a:lvl1pPr>
          </a:lstStyle>
          <a:p>
            <a:pPr algn="ctr"/>
            <a:r>
              <a:rPr lang="en-US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This is a Scientific Poster Template created by </a:t>
            </a:r>
            <a:r>
              <a:rPr lang="en-US" sz="8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Graphicsland</a:t>
            </a:r>
            <a:r>
              <a:rPr lang="en-US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&amp; MakeSigns.com </a:t>
            </a:r>
            <a:br>
              <a:rPr lang="en-US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Your poster title would go on these lines. </a:t>
            </a:r>
            <a:endParaRPr lang="en-US" sz="8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19600" y="5085975"/>
            <a:ext cx="24079200" cy="2641600"/>
          </a:xfrm>
        </p:spPr>
        <p:txBody>
          <a:bodyPr/>
          <a:lstStyle>
            <a:lvl1pPr marL="0" indent="0">
              <a:buNone/>
              <a:defRPr sz="9600"/>
            </a:lvl1pPr>
          </a:lstStyle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Author Name, RN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1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; Author Name, Ph.D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2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, Author Name, RN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2,3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; Author Name, Ph.D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1,4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 </a:t>
            </a:r>
            <a:b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</a:b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1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Name of University, City, State; 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2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Name of University, City, State; 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3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Name of University, City, State; 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4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Name of University, City, State; </a:t>
            </a:r>
            <a:endParaRPr lang="en-US" sz="44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59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547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1" y="12659362"/>
            <a:ext cx="26660477" cy="269636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63" y="12659362"/>
            <a:ext cx="79444213" cy="269636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47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00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70"/>
            <a:ext cx="27980640" cy="8717280"/>
          </a:xfrm>
        </p:spPr>
        <p:txBody>
          <a:bodyPr anchor="t"/>
          <a:lstStyle>
            <a:lvl1pPr algn="l">
              <a:defRPr sz="20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6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50722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0145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2172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29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362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435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507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0579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73741282"/>
            <a:ext cx="53052343" cy="208554324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5" y="73741282"/>
            <a:ext cx="53052347" cy="208554324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049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4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9824724"/>
            <a:ext cx="14544677" cy="4094476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0722" indent="0">
              <a:buNone/>
              <a:defRPr sz="10300" b="1"/>
            </a:lvl2pPr>
            <a:lvl3pPr marL="4701450" indent="0">
              <a:buNone/>
              <a:defRPr sz="9300" b="1"/>
            </a:lvl3pPr>
            <a:lvl4pPr marL="7052172" indent="0">
              <a:buNone/>
              <a:defRPr sz="8200" b="1"/>
            </a:lvl4pPr>
            <a:lvl5pPr marL="9402900" indent="0">
              <a:buNone/>
              <a:defRPr sz="8200" b="1"/>
            </a:lvl5pPr>
            <a:lvl6pPr marL="11753623" indent="0">
              <a:buNone/>
              <a:defRPr sz="8200" b="1"/>
            </a:lvl6pPr>
            <a:lvl7pPr marL="14104350" indent="0">
              <a:buNone/>
              <a:defRPr sz="8200" b="1"/>
            </a:lvl7pPr>
            <a:lvl8pPr marL="16455073" indent="0">
              <a:buNone/>
              <a:defRPr sz="8200" b="1"/>
            </a:lvl8pPr>
            <a:lvl9pPr marL="1880579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3919200"/>
            <a:ext cx="14544677" cy="25288244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5" y="9824724"/>
            <a:ext cx="14550390" cy="4094476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0722" indent="0">
              <a:buNone/>
              <a:defRPr sz="10300" b="1"/>
            </a:lvl2pPr>
            <a:lvl3pPr marL="4701450" indent="0">
              <a:buNone/>
              <a:defRPr sz="9300" b="1"/>
            </a:lvl3pPr>
            <a:lvl4pPr marL="7052172" indent="0">
              <a:buNone/>
              <a:defRPr sz="8200" b="1"/>
            </a:lvl4pPr>
            <a:lvl5pPr marL="9402900" indent="0">
              <a:buNone/>
              <a:defRPr sz="8200" b="1"/>
            </a:lvl5pPr>
            <a:lvl6pPr marL="11753623" indent="0">
              <a:buNone/>
              <a:defRPr sz="8200" b="1"/>
            </a:lvl6pPr>
            <a:lvl7pPr marL="14104350" indent="0">
              <a:buNone/>
              <a:defRPr sz="8200" b="1"/>
            </a:lvl7pPr>
            <a:lvl8pPr marL="16455073" indent="0">
              <a:buNone/>
              <a:defRPr sz="8200" b="1"/>
            </a:lvl8pPr>
            <a:lvl9pPr marL="1880579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5" y="13919200"/>
            <a:ext cx="14550390" cy="25288244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305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42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27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6" y="1747520"/>
            <a:ext cx="10829927" cy="743712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2"/>
            <a:ext cx="18402300" cy="37459924"/>
          </a:xfrm>
        </p:spPr>
        <p:txBody>
          <a:bodyPr/>
          <a:lstStyle>
            <a:lvl1pPr>
              <a:defRPr sz="16500"/>
            </a:lvl1pPr>
            <a:lvl2pPr>
              <a:defRPr sz="14400"/>
            </a:lvl2pPr>
            <a:lvl3pPr>
              <a:defRPr sz="123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6" y="9184642"/>
            <a:ext cx="10829927" cy="30022804"/>
          </a:xfrm>
        </p:spPr>
        <p:txBody>
          <a:bodyPr/>
          <a:lstStyle>
            <a:lvl1pPr marL="0" indent="0">
              <a:buNone/>
              <a:defRPr sz="7200"/>
            </a:lvl1pPr>
            <a:lvl2pPr marL="2350722" indent="0">
              <a:buNone/>
              <a:defRPr sz="6200"/>
            </a:lvl2pPr>
            <a:lvl3pPr marL="4701450" indent="0">
              <a:buNone/>
              <a:defRPr sz="5100"/>
            </a:lvl3pPr>
            <a:lvl4pPr marL="7052172" indent="0">
              <a:buNone/>
              <a:defRPr sz="4600"/>
            </a:lvl4pPr>
            <a:lvl5pPr marL="9402900" indent="0">
              <a:buNone/>
              <a:defRPr sz="4600"/>
            </a:lvl5pPr>
            <a:lvl6pPr marL="11753623" indent="0">
              <a:buNone/>
              <a:defRPr sz="4600"/>
            </a:lvl6pPr>
            <a:lvl7pPr marL="14104350" indent="0">
              <a:buNone/>
              <a:defRPr sz="4600"/>
            </a:lvl7pPr>
            <a:lvl8pPr marL="16455073" indent="0">
              <a:buNone/>
              <a:defRPr sz="4600"/>
            </a:lvl8pPr>
            <a:lvl9pPr marL="1880579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40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4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6500"/>
            </a:lvl1pPr>
            <a:lvl2pPr marL="2350722" indent="0">
              <a:buNone/>
              <a:defRPr sz="14400"/>
            </a:lvl2pPr>
            <a:lvl3pPr marL="4701450" indent="0">
              <a:buNone/>
              <a:defRPr sz="12300"/>
            </a:lvl3pPr>
            <a:lvl4pPr marL="7052172" indent="0">
              <a:buNone/>
              <a:defRPr sz="10300"/>
            </a:lvl4pPr>
            <a:lvl5pPr marL="9402900" indent="0">
              <a:buNone/>
              <a:defRPr sz="10300"/>
            </a:lvl5pPr>
            <a:lvl6pPr marL="11753623" indent="0">
              <a:buNone/>
              <a:defRPr sz="10300"/>
            </a:lvl6pPr>
            <a:lvl7pPr marL="14104350" indent="0">
              <a:buNone/>
              <a:defRPr sz="10300"/>
            </a:lvl7pPr>
            <a:lvl8pPr marL="16455073" indent="0">
              <a:buNone/>
              <a:defRPr sz="10300"/>
            </a:lvl8pPr>
            <a:lvl9pPr marL="18805795" indent="0">
              <a:buNone/>
              <a:defRPr sz="10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40" cy="5151116"/>
          </a:xfrm>
        </p:spPr>
        <p:txBody>
          <a:bodyPr/>
          <a:lstStyle>
            <a:lvl1pPr marL="0" indent="0">
              <a:buNone/>
              <a:defRPr sz="7200"/>
            </a:lvl1pPr>
            <a:lvl2pPr marL="2350722" indent="0">
              <a:buNone/>
              <a:defRPr sz="6200"/>
            </a:lvl2pPr>
            <a:lvl3pPr marL="4701450" indent="0">
              <a:buNone/>
              <a:defRPr sz="5100"/>
            </a:lvl3pPr>
            <a:lvl4pPr marL="7052172" indent="0">
              <a:buNone/>
              <a:defRPr sz="4600"/>
            </a:lvl4pPr>
            <a:lvl5pPr marL="9402900" indent="0">
              <a:buNone/>
              <a:defRPr sz="4600"/>
            </a:lvl5pPr>
            <a:lvl6pPr marL="11753623" indent="0">
              <a:buNone/>
              <a:defRPr sz="4600"/>
            </a:lvl6pPr>
            <a:lvl7pPr marL="14104350" indent="0">
              <a:buNone/>
              <a:defRPr sz="4600"/>
            </a:lvl7pPr>
            <a:lvl8pPr marL="16455073" indent="0">
              <a:buNone/>
              <a:defRPr sz="4600"/>
            </a:lvl8pPr>
            <a:lvl9pPr marL="1880579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066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4"/>
            <a:ext cx="29626560" cy="7315200"/>
          </a:xfrm>
          <a:prstGeom prst="rect">
            <a:avLst/>
          </a:prstGeom>
        </p:spPr>
        <p:txBody>
          <a:bodyPr vert="horz" lIns="470144" tIns="235072" rIns="470144" bIns="2350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2"/>
            <a:ext cx="29626560" cy="28966164"/>
          </a:xfrm>
          <a:prstGeom prst="rect">
            <a:avLst/>
          </a:prstGeom>
        </p:spPr>
        <p:txBody>
          <a:bodyPr vert="horz" lIns="470144" tIns="235072" rIns="470144" bIns="2350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50"/>
            <a:ext cx="7680960" cy="2336800"/>
          </a:xfrm>
          <a:prstGeom prst="rect">
            <a:avLst/>
          </a:prstGeom>
        </p:spPr>
        <p:txBody>
          <a:bodyPr vert="horz" lIns="470144" tIns="235072" rIns="470144" bIns="235072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2B361-6A18-4EC7-A097-E7C68BF8878D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50"/>
            <a:ext cx="10424160" cy="2336800"/>
          </a:xfrm>
          <a:prstGeom prst="rect">
            <a:avLst/>
          </a:prstGeom>
        </p:spPr>
        <p:txBody>
          <a:bodyPr vert="horz" lIns="470144" tIns="235072" rIns="470144" bIns="235072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50"/>
            <a:ext cx="7680960" cy="2336800"/>
          </a:xfrm>
          <a:prstGeom prst="rect">
            <a:avLst/>
          </a:prstGeom>
        </p:spPr>
        <p:txBody>
          <a:bodyPr vert="horz" lIns="470144" tIns="235072" rIns="470144" bIns="235072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41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701450" rtl="0" eaLnBrk="1" latinLnBrk="0" hangingPunct="1">
        <a:spcBef>
          <a:spcPct val="0"/>
        </a:spcBef>
        <a:buNone/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3044" indent="-1763044" algn="l" defTabSz="4701450" rtl="0" eaLnBrk="1" latinLnBrk="0" hangingPunct="1">
        <a:spcBef>
          <a:spcPct val="20000"/>
        </a:spcBef>
        <a:buFont typeface="Arial" pitchFamily="34" charset="0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9928" indent="-1469200" algn="l" defTabSz="4701450" rtl="0" eaLnBrk="1" latinLnBrk="0" hangingPunct="1">
        <a:spcBef>
          <a:spcPct val="20000"/>
        </a:spcBef>
        <a:buFont typeface="Arial" pitchFamily="34" charset="0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6811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539" indent="-1175361" algn="l" defTabSz="4701450" rtl="0" eaLnBrk="1" latinLnBrk="0" hangingPunct="1">
        <a:spcBef>
          <a:spcPct val="20000"/>
        </a:spcBef>
        <a:buFont typeface="Arial" pitchFamily="34" charset="0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8261" indent="-1175361" algn="l" defTabSz="4701450" rtl="0" eaLnBrk="1" latinLnBrk="0" hangingPunct="1">
        <a:spcBef>
          <a:spcPct val="20000"/>
        </a:spcBef>
        <a:buFont typeface="Arial" pitchFamily="34" charset="0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28984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9711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0434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1156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0722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1450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2172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900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3623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4350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5073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05795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usmak91@ifm.liu.se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 flipH="1">
            <a:off x="0" y="0"/>
            <a:ext cx="32918400" cy="43891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-544285" y="0"/>
            <a:ext cx="33407715" cy="44781950"/>
            <a:chOff x="-501299" y="0"/>
            <a:chExt cx="33407715" cy="50379694"/>
          </a:xfrm>
        </p:grpSpPr>
        <p:sp>
          <p:nvSpPr>
            <p:cNvPr id="38" name="Rectangle 37"/>
            <p:cNvSpPr/>
            <p:nvPr/>
          </p:nvSpPr>
          <p:spPr>
            <a:xfrm>
              <a:off x="31242000" y="0"/>
              <a:ext cx="589005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879800" y="0"/>
              <a:ext cx="1659924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993600" y="0"/>
              <a:ext cx="374822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3850600" y="0"/>
              <a:ext cx="45719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7546300" y="0"/>
              <a:ext cx="3962400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211800" y="0"/>
              <a:ext cx="589005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4937921" y="0"/>
              <a:ext cx="294503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3411200" y="0"/>
              <a:ext cx="1659924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525000" y="0"/>
              <a:ext cx="374822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382000" y="0"/>
              <a:ext cx="45719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743200" y="0"/>
              <a:ext cx="589005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53200" y="0"/>
              <a:ext cx="3962400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20381902" flipH="1">
              <a:off x="24051397" y="22055380"/>
              <a:ext cx="6989805" cy="10972800"/>
            </a:xfrm>
            <a:prstGeom prst="hexagon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Hexagon 72"/>
            <p:cNvSpPr/>
            <p:nvPr/>
          </p:nvSpPr>
          <p:spPr>
            <a:xfrm rot="20381902" flipH="1">
              <a:off x="18145668" y="20988579"/>
              <a:ext cx="6989805" cy="10972800"/>
            </a:xfrm>
            <a:prstGeom prst="hexagon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Hexagon 73"/>
            <p:cNvSpPr/>
            <p:nvPr/>
          </p:nvSpPr>
          <p:spPr>
            <a:xfrm rot="20381902" flipH="1">
              <a:off x="12964298" y="22664980"/>
              <a:ext cx="6989805" cy="10972800"/>
            </a:xfrm>
            <a:prstGeom prst="hexagon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xagon 50"/>
            <p:cNvSpPr/>
            <p:nvPr/>
          </p:nvSpPr>
          <p:spPr>
            <a:xfrm rot="20381902" flipH="1">
              <a:off x="-501299" y="34726153"/>
              <a:ext cx="6731239" cy="10973550"/>
            </a:xfrm>
            <a:custGeom>
              <a:avLst/>
              <a:gdLst>
                <a:gd name="connsiteX0" fmla="*/ 0 w 6989805"/>
                <a:gd name="connsiteY0" fmla="*/ 5486400 h 10972800"/>
                <a:gd name="connsiteX1" fmla="*/ 1747451 w 6989805"/>
                <a:gd name="connsiteY1" fmla="*/ 3 h 10972800"/>
                <a:gd name="connsiteX2" fmla="*/ 5242354 w 6989805"/>
                <a:gd name="connsiteY2" fmla="*/ 3 h 10972800"/>
                <a:gd name="connsiteX3" fmla="*/ 6989805 w 6989805"/>
                <a:gd name="connsiteY3" fmla="*/ 5486400 h 10972800"/>
                <a:gd name="connsiteX4" fmla="*/ 5242354 w 6989805"/>
                <a:gd name="connsiteY4" fmla="*/ 10972797 h 10972800"/>
                <a:gd name="connsiteX5" fmla="*/ 1747451 w 6989805"/>
                <a:gd name="connsiteY5" fmla="*/ 10972797 h 10972800"/>
                <a:gd name="connsiteX6" fmla="*/ 0 w 6989805"/>
                <a:gd name="connsiteY6" fmla="*/ 5486400 h 10972800"/>
                <a:gd name="connsiteX0" fmla="*/ 0 w 6731239"/>
                <a:gd name="connsiteY0" fmla="*/ 5486397 h 10972794"/>
                <a:gd name="connsiteX1" fmla="*/ 1747451 w 6731239"/>
                <a:gd name="connsiteY1" fmla="*/ 0 h 10972794"/>
                <a:gd name="connsiteX2" fmla="*/ 5242354 w 6731239"/>
                <a:gd name="connsiteY2" fmla="*/ 0 h 10972794"/>
                <a:gd name="connsiteX3" fmla="*/ 6731239 w 6731239"/>
                <a:gd name="connsiteY3" fmla="*/ 6306506 h 10972794"/>
                <a:gd name="connsiteX4" fmla="*/ 5242354 w 6731239"/>
                <a:gd name="connsiteY4" fmla="*/ 10972794 h 10972794"/>
                <a:gd name="connsiteX5" fmla="*/ 1747451 w 6731239"/>
                <a:gd name="connsiteY5" fmla="*/ 10972794 h 10972794"/>
                <a:gd name="connsiteX6" fmla="*/ 0 w 6731239"/>
                <a:gd name="connsiteY6" fmla="*/ 5486397 h 10972794"/>
                <a:gd name="connsiteX0" fmla="*/ 0 w 6731239"/>
                <a:gd name="connsiteY0" fmla="*/ 5487153 h 10973550"/>
                <a:gd name="connsiteX1" fmla="*/ 1747451 w 6731239"/>
                <a:gd name="connsiteY1" fmla="*/ 756 h 10973550"/>
                <a:gd name="connsiteX2" fmla="*/ 4402520 w 6731239"/>
                <a:gd name="connsiteY2" fmla="*/ 0 h 10973550"/>
                <a:gd name="connsiteX3" fmla="*/ 6731239 w 6731239"/>
                <a:gd name="connsiteY3" fmla="*/ 6307262 h 10973550"/>
                <a:gd name="connsiteX4" fmla="*/ 5242354 w 6731239"/>
                <a:gd name="connsiteY4" fmla="*/ 10973550 h 10973550"/>
                <a:gd name="connsiteX5" fmla="*/ 1747451 w 6731239"/>
                <a:gd name="connsiteY5" fmla="*/ 10973550 h 10973550"/>
                <a:gd name="connsiteX6" fmla="*/ 0 w 6731239"/>
                <a:gd name="connsiteY6" fmla="*/ 5487153 h 1097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31239" h="10973550">
                  <a:moveTo>
                    <a:pt x="0" y="5487153"/>
                  </a:moveTo>
                  <a:lnTo>
                    <a:pt x="1747451" y="756"/>
                  </a:lnTo>
                  <a:lnTo>
                    <a:pt x="4402520" y="0"/>
                  </a:lnTo>
                  <a:lnTo>
                    <a:pt x="6731239" y="6307262"/>
                  </a:lnTo>
                  <a:lnTo>
                    <a:pt x="5242354" y="10973550"/>
                  </a:lnTo>
                  <a:lnTo>
                    <a:pt x="1747451" y="10973550"/>
                  </a:lnTo>
                  <a:lnTo>
                    <a:pt x="0" y="5487153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Hexagon 51"/>
            <p:cNvSpPr/>
            <p:nvPr/>
          </p:nvSpPr>
          <p:spPr>
            <a:xfrm rot="20381902" flipH="1">
              <a:off x="18756928" y="40058831"/>
              <a:ext cx="6989805" cy="10320863"/>
            </a:xfrm>
            <a:custGeom>
              <a:avLst/>
              <a:gdLst>
                <a:gd name="connsiteX0" fmla="*/ 0 w 6989805"/>
                <a:gd name="connsiteY0" fmla="*/ 5486400 h 10972800"/>
                <a:gd name="connsiteX1" fmla="*/ 1747451 w 6989805"/>
                <a:gd name="connsiteY1" fmla="*/ 3 h 10972800"/>
                <a:gd name="connsiteX2" fmla="*/ 5242354 w 6989805"/>
                <a:gd name="connsiteY2" fmla="*/ 3 h 10972800"/>
                <a:gd name="connsiteX3" fmla="*/ 6989805 w 6989805"/>
                <a:gd name="connsiteY3" fmla="*/ 5486400 h 10972800"/>
                <a:gd name="connsiteX4" fmla="*/ 5242354 w 6989805"/>
                <a:gd name="connsiteY4" fmla="*/ 10972797 h 10972800"/>
                <a:gd name="connsiteX5" fmla="*/ 1747451 w 6989805"/>
                <a:gd name="connsiteY5" fmla="*/ 10972797 h 10972800"/>
                <a:gd name="connsiteX6" fmla="*/ 0 w 6989805"/>
                <a:gd name="connsiteY6" fmla="*/ 5486400 h 10972800"/>
                <a:gd name="connsiteX0" fmla="*/ 0 w 6989805"/>
                <a:gd name="connsiteY0" fmla="*/ 5486397 h 10972794"/>
                <a:gd name="connsiteX1" fmla="*/ 1747451 w 6989805"/>
                <a:gd name="connsiteY1" fmla="*/ 0 h 10972794"/>
                <a:gd name="connsiteX2" fmla="*/ 5242354 w 6989805"/>
                <a:gd name="connsiteY2" fmla="*/ 0 h 10972794"/>
                <a:gd name="connsiteX3" fmla="*/ 6989805 w 6989805"/>
                <a:gd name="connsiteY3" fmla="*/ 5486397 h 10972794"/>
                <a:gd name="connsiteX4" fmla="*/ 5975561 w 6989805"/>
                <a:gd name="connsiteY4" fmla="*/ 8679730 h 10972794"/>
                <a:gd name="connsiteX5" fmla="*/ 1747451 w 6989805"/>
                <a:gd name="connsiteY5" fmla="*/ 10972794 h 10972794"/>
                <a:gd name="connsiteX6" fmla="*/ 0 w 6989805"/>
                <a:gd name="connsiteY6" fmla="*/ 5486397 h 10972794"/>
                <a:gd name="connsiteX0" fmla="*/ 0 w 6989805"/>
                <a:gd name="connsiteY0" fmla="*/ 5486397 h 10320863"/>
                <a:gd name="connsiteX1" fmla="*/ 1747451 w 6989805"/>
                <a:gd name="connsiteY1" fmla="*/ 0 h 10320863"/>
                <a:gd name="connsiteX2" fmla="*/ 5242354 w 6989805"/>
                <a:gd name="connsiteY2" fmla="*/ 0 h 10320863"/>
                <a:gd name="connsiteX3" fmla="*/ 6989805 w 6989805"/>
                <a:gd name="connsiteY3" fmla="*/ 5486397 h 10320863"/>
                <a:gd name="connsiteX4" fmla="*/ 5975561 w 6989805"/>
                <a:gd name="connsiteY4" fmla="*/ 8679730 h 10320863"/>
                <a:gd name="connsiteX5" fmla="*/ 1542217 w 6989805"/>
                <a:gd name="connsiteY5" fmla="*/ 10320863 h 10320863"/>
                <a:gd name="connsiteX6" fmla="*/ 0 w 6989805"/>
                <a:gd name="connsiteY6" fmla="*/ 5486397 h 1032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805" h="10320863">
                  <a:moveTo>
                    <a:pt x="0" y="5486397"/>
                  </a:moveTo>
                  <a:lnTo>
                    <a:pt x="1747451" y="0"/>
                  </a:lnTo>
                  <a:lnTo>
                    <a:pt x="5242354" y="0"/>
                  </a:lnTo>
                  <a:lnTo>
                    <a:pt x="6989805" y="5486397"/>
                  </a:lnTo>
                  <a:lnTo>
                    <a:pt x="5975561" y="8679730"/>
                  </a:lnTo>
                  <a:lnTo>
                    <a:pt x="1542217" y="10320863"/>
                  </a:lnTo>
                  <a:lnTo>
                    <a:pt x="0" y="5486397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 rot="20381902" flipH="1">
              <a:off x="19071870" y="29023159"/>
              <a:ext cx="6989805" cy="10972800"/>
            </a:xfrm>
            <a:prstGeom prst="hexagon">
              <a:avLst/>
            </a:prstGeom>
            <a:noFill/>
            <a:ln>
              <a:solidFill>
                <a:srgbClr val="FFFFFF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 rot="20381902" flipH="1">
              <a:off x="10220869" y="31199378"/>
              <a:ext cx="6989805" cy="10972800"/>
            </a:xfrm>
            <a:prstGeom prst="hexagon">
              <a:avLst/>
            </a:prstGeom>
            <a:noFill/>
            <a:ln>
              <a:solidFill>
                <a:srgbClr val="FFFFFF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 rot="20381902" flipH="1">
              <a:off x="24253242" y="36761980"/>
              <a:ext cx="6989805" cy="10972800"/>
            </a:xfrm>
            <a:prstGeom prst="hexagon">
              <a:avLst/>
            </a:prstGeom>
            <a:noFill/>
            <a:ln>
              <a:solidFill>
                <a:srgbClr val="FFFFFF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Hexagon 80"/>
            <p:cNvSpPr/>
            <p:nvPr/>
          </p:nvSpPr>
          <p:spPr>
            <a:xfrm rot="20381902" flipH="1">
              <a:off x="19898268" y="17102379"/>
              <a:ext cx="6989805" cy="10972800"/>
            </a:xfrm>
            <a:prstGeom prst="hexagon">
              <a:avLst/>
            </a:prstGeom>
            <a:noFill/>
            <a:ln>
              <a:solidFill>
                <a:srgbClr val="FFFFFF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rot="20576957" flipH="1">
              <a:off x="1867231" y="28808590"/>
              <a:ext cx="29307707" cy="14984300"/>
            </a:xfrm>
            <a:prstGeom prst="ellipse">
              <a:avLst/>
            </a:prstGeom>
            <a:noFill/>
            <a:ln w="76200">
              <a:solidFill>
                <a:srgbClr val="FFFFFF">
                  <a:alpha val="1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520829" flipH="1">
              <a:off x="329559" y="21411465"/>
              <a:ext cx="30214904" cy="15070987"/>
            </a:xfrm>
            <a:prstGeom prst="ellipse">
              <a:avLst/>
            </a:prstGeom>
            <a:noFill/>
            <a:ln w="76200">
              <a:solidFill>
                <a:srgbClr val="FFFFFF">
                  <a:alpha val="1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58"/>
            <p:cNvSpPr/>
            <p:nvPr/>
          </p:nvSpPr>
          <p:spPr>
            <a:xfrm rot="520829" flipH="1">
              <a:off x="490557" y="4577625"/>
              <a:ext cx="32415859" cy="23305947"/>
            </a:xfrm>
            <a:custGeom>
              <a:avLst/>
              <a:gdLst>
                <a:gd name="connsiteX0" fmla="*/ 0 w 57683400"/>
                <a:gd name="connsiteY0" fmla="*/ 11642802 h 23285603"/>
                <a:gd name="connsiteX1" fmla="*/ 28841700 w 57683400"/>
                <a:gd name="connsiteY1" fmla="*/ 0 h 23285603"/>
                <a:gd name="connsiteX2" fmla="*/ 57683400 w 57683400"/>
                <a:gd name="connsiteY2" fmla="*/ 11642802 h 23285603"/>
                <a:gd name="connsiteX3" fmla="*/ 28841700 w 57683400"/>
                <a:gd name="connsiteY3" fmla="*/ 23285604 h 23285603"/>
                <a:gd name="connsiteX4" fmla="*/ 0 w 57683400"/>
                <a:gd name="connsiteY4" fmla="*/ 11642802 h 23285603"/>
                <a:gd name="connsiteX0" fmla="*/ 0 w 53308181"/>
                <a:gd name="connsiteY0" fmla="*/ 11980870 h 23286526"/>
                <a:gd name="connsiteX1" fmla="*/ 24466481 w 53308181"/>
                <a:gd name="connsiteY1" fmla="*/ 446 h 23286526"/>
                <a:gd name="connsiteX2" fmla="*/ 53308181 w 53308181"/>
                <a:gd name="connsiteY2" fmla="*/ 11643248 h 23286526"/>
                <a:gd name="connsiteX3" fmla="*/ 24466481 w 53308181"/>
                <a:gd name="connsiteY3" fmla="*/ 23286050 h 23286526"/>
                <a:gd name="connsiteX4" fmla="*/ 0 w 53308181"/>
                <a:gd name="connsiteY4" fmla="*/ 11980870 h 23286526"/>
                <a:gd name="connsiteX0" fmla="*/ 0 w 32415859"/>
                <a:gd name="connsiteY0" fmla="*/ 11991483 h 23305947"/>
                <a:gd name="connsiteX1" fmla="*/ 24466481 w 32415859"/>
                <a:gd name="connsiteY1" fmla="*/ 11059 h 23305947"/>
                <a:gd name="connsiteX2" fmla="*/ 32415859 w 32415859"/>
                <a:gd name="connsiteY2" fmla="*/ 10446303 h 23305947"/>
                <a:gd name="connsiteX3" fmla="*/ 24466481 w 32415859"/>
                <a:gd name="connsiteY3" fmla="*/ 23296663 h 23305947"/>
                <a:gd name="connsiteX4" fmla="*/ 0 w 32415859"/>
                <a:gd name="connsiteY4" fmla="*/ 11991483 h 2330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15859" h="23305947">
                  <a:moveTo>
                    <a:pt x="0" y="11991483"/>
                  </a:moveTo>
                  <a:cubicBezTo>
                    <a:pt x="0" y="5561341"/>
                    <a:pt x="19063838" y="268589"/>
                    <a:pt x="24466481" y="11059"/>
                  </a:cubicBezTo>
                  <a:cubicBezTo>
                    <a:pt x="29869124" y="-246471"/>
                    <a:pt x="32415859" y="4016161"/>
                    <a:pt x="32415859" y="10446303"/>
                  </a:cubicBezTo>
                  <a:cubicBezTo>
                    <a:pt x="32415859" y="16876445"/>
                    <a:pt x="29869124" y="23039133"/>
                    <a:pt x="24466481" y="23296663"/>
                  </a:cubicBezTo>
                  <a:cubicBezTo>
                    <a:pt x="19063838" y="23554193"/>
                    <a:pt x="0" y="18421625"/>
                    <a:pt x="0" y="11991483"/>
                  </a:cubicBezTo>
                  <a:close/>
                </a:path>
              </a:pathLst>
            </a:custGeom>
            <a:noFill/>
            <a:ln w="76200">
              <a:solidFill>
                <a:srgbClr val="FFFFFF">
                  <a:alpha val="1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/>
          <p:cNvSpPr/>
          <p:nvPr/>
        </p:nvSpPr>
        <p:spPr>
          <a:xfrm flipH="1">
            <a:off x="168522" y="-550636"/>
            <a:ext cx="32918400" cy="4406083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2">
                  <a:tint val="89000"/>
                  <a:shade val="62000"/>
                  <a:satMod val="110000"/>
                  <a:lumMod val="72000"/>
                  <a:alpha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1405194" y="258220"/>
            <a:ext cx="30108015" cy="7932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892908" y="541867"/>
            <a:ext cx="31132587" cy="76490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0788470" y="42623158"/>
            <a:ext cx="11896212" cy="734642"/>
          </a:xfrm>
          <a:prstGeom prst="rect">
            <a:avLst/>
          </a:prstGeom>
          <a:solidFill>
            <a:srgbClr val="E7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44458" y="8373070"/>
            <a:ext cx="3260694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Introduction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645" y="9383792"/>
            <a:ext cx="325289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Nutrients are important for human survival. The unavailability of nutrients in food is responsible for about 90% of deaths in the world compared to 10% resulting from war conflicts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Furthermore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about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8.5 to 9.5 million tons of mined fossil phosphorous are lost into the oceans every year thereby causing eutrophication (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Rockström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2009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study, the balance of nutrients at different spatial scales is investigated. </a:t>
            </a: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suggest that unbalancing the production/excretion cycles at the 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(regional) level affect the nutrient balances at the 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(country) level.</a:t>
            </a: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4445" y="13335000"/>
            <a:ext cx="3260694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Materials and methods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4862" y="14367093"/>
            <a:ext cx="1955473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Sweden and Pakistan was analysed.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spatial data  on crops areas, livestock and human population from data bases of boards of Agriculture and boards of Statistic.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Collecting nutrient demand of crops and excretions by humans and livestock from literature.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 tables</a:t>
            </a: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Calculating:</a:t>
            </a:r>
          </a:p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Nutrients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= nutrient in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excrements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(of human and livestock) - Nutrient demand by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Microsoft Excel, Microsoft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Arc map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(10.1)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analysis. </a:t>
            </a: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389586" y="24835752"/>
            <a:ext cx="2608516" cy="14024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Rectangle 63"/>
          <p:cNvSpPr/>
          <p:nvPr/>
        </p:nvSpPr>
        <p:spPr>
          <a:xfrm>
            <a:off x="20389586" y="28803689"/>
            <a:ext cx="2608516" cy="14024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TextBox 76"/>
          <p:cNvSpPr txBox="1"/>
          <p:nvPr/>
        </p:nvSpPr>
        <p:spPr>
          <a:xfrm>
            <a:off x="53674" y="39939992"/>
            <a:ext cx="2059652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Sweden,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separation and poor recycling is responsible for wastage of 70 000 tons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25 000 tons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potassium. Similarly, in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Pakistan,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 wastage of </a:t>
            </a:r>
            <a:r>
              <a:rPr lang="en-GB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 </a:t>
            </a:r>
            <a:r>
              <a:rPr lang="en-GB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million tons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and </a:t>
            </a:r>
            <a:b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million ton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potassium.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Pakistan, the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nutrients cost worth 226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billion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rupees, could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used to feed about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million hungry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people. While, Sweden had lost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that can be used to feed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90 000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persons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ecosystem with resulting eutrophication.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3674" y="21183600"/>
            <a:ext cx="3260694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Results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6200" y="39090600"/>
            <a:ext cx="2057400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Conclusion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0808523" y="39090600"/>
            <a:ext cx="7156877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Contact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0767560" y="40419278"/>
            <a:ext cx="95586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Usman</a:t>
            </a:r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Akram</a:t>
            </a:r>
          </a:p>
          <a:p>
            <a:r>
              <a:rPr lang="sv-S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Spatio</a:t>
            </a:r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-Temporal </a:t>
            </a:r>
            <a:r>
              <a:rPr lang="sv-S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SPABIO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IFM - Theoretical Biology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Linköping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Univeristy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Sweden</a:t>
            </a:r>
          </a:p>
          <a:p>
            <a:r>
              <a:rPr lang="sv-S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sv-SE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usmak91@ifm.liu.se</a:t>
            </a:r>
            <a:r>
              <a:rPr lang="sv-S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TEL: 46760463216</a:t>
            </a: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33800" y="838200"/>
            <a:ext cx="24586380" cy="4932080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potential of recycling of nutrients for food production and ecosystem protection: A case study of Sweden and Pakistan</a:t>
            </a:r>
            <a:endParaRPr lang="sv-SE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358317" y="4861036"/>
            <a:ext cx="24079200" cy="139933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Usman Akram and Uno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Wennergren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081511"/>
              </p:ext>
            </p:extLst>
          </p:nvPr>
        </p:nvGraphicFramePr>
        <p:xfrm>
          <a:off x="25831800" y="14478000"/>
          <a:ext cx="7010402" cy="4036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7046"/>
                <a:gridCol w="456641"/>
                <a:gridCol w="456641"/>
                <a:gridCol w="459855"/>
                <a:gridCol w="456641"/>
                <a:gridCol w="456641"/>
                <a:gridCol w="459855"/>
                <a:gridCol w="456641"/>
                <a:gridCol w="456641"/>
                <a:gridCol w="459855"/>
                <a:gridCol w="456641"/>
                <a:gridCol w="456641"/>
                <a:gridCol w="460663"/>
              </a:tblGrid>
              <a:tr h="782049">
                <a:tc gridSpan="1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</a:t>
                      </a:r>
                      <a:r>
                        <a:rPr lang="sv-SE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by crops </a:t>
                      </a:r>
                      <a:r>
                        <a:rPr lang="sv-SE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Sweden </a:t>
                      </a:r>
                      <a:r>
                        <a:rPr lang="sv-S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(kg/ha)</a:t>
                      </a:r>
                      <a:endParaRPr lang="sv-SE" sz="20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sv-SE" sz="16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782049">
                <a:tc>
                  <a:txBody>
                    <a:bodyPr/>
                    <a:lstStyle/>
                    <a:p>
                      <a:pPr marL="0" marR="0" indent="0" algn="l" defTabSz="47014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Crops</a:t>
                      </a:r>
                      <a:endParaRPr lang="sv-SE" sz="1800" dirty="0" smtClean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Södragotland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Norragötland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Svealand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Norrland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78204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78204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Barley (fall)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90821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Barley (Spring)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9286096"/>
              </p:ext>
            </p:extLst>
          </p:nvPr>
        </p:nvGraphicFramePr>
        <p:xfrm>
          <a:off x="19812000" y="14473167"/>
          <a:ext cx="6033929" cy="4043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618"/>
                <a:gridCol w="888133"/>
                <a:gridCol w="702433"/>
                <a:gridCol w="887462"/>
                <a:gridCol w="701761"/>
                <a:gridCol w="701761"/>
                <a:gridCol w="701761"/>
              </a:tblGrid>
              <a:tr h="776575">
                <a:tc gridSpan="7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Excretion per animal place per year (kg)</a:t>
                      </a:r>
                      <a:endParaRPr lang="sv-SE" sz="20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sv-SE" sz="16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776575">
                <a:tc>
                  <a:txBody>
                    <a:bodyPr/>
                    <a:lstStyle/>
                    <a:p>
                      <a:pPr marL="0" marR="0" indent="0" algn="l" defTabSz="47014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Animals</a:t>
                      </a:r>
                      <a:endParaRPr lang="sv-SE" sz="1800" dirty="0" smtClean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Pakistan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Sweden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77657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77657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Dairy cows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49.38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8.62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40.99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93713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Young dairy stock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22.68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3.96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18.82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0290531"/>
              </p:ext>
            </p:extLst>
          </p:nvPr>
        </p:nvGraphicFramePr>
        <p:xfrm>
          <a:off x="25831800" y="18516600"/>
          <a:ext cx="7010403" cy="2471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1729"/>
                <a:gridCol w="464070"/>
                <a:gridCol w="350010"/>
                <a:gridCol w="467339"/>
                <a:gridCol w="464070"/>
                <a:gridCol w="464070"/>
                <a:gridCol w="467339"/>
                <a:gridCol w="464070"/>
                <a:gridCol w="464070"/>
                <a:gridCol w="467339"/>
                <a:gridCol w="464070"/>
                <a:gridCol w="464070"/>
                <a:gridCol w="468157"/>
              </a:tblGrid>
              <a:tr h="494298">
                <a:tc gridSpan="1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</a:t>
                      </a:r>
                      <a:r>
                        <a:rPr lang="sv-SE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by crops </a:t>
                      </a:r>
                      <a:r>
                        <a:rPr lang="sv-SE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Pakistan </a:t>
                      </a:r>
                      <a:r>
                        <a:rPr lang="sv-S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(kg/ha)</a:t>
                      </a:r>
                      <a:endParaRPr lang="sv-SE" sz="20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494298">
                <a:tc>
                  <a:txBody>
                    <a:bodyPr/>
                    <a:lstStyle/>
                    <a:p>
                      <a:pPr marL="0" marR="0" indent="0" algn="l" defTabSz="47014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Crops</a:t>
                      </a:r>
                      <a:endParaRPr lang="sv-SE" sz="1800" dirty="0" smtClean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Punjab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KPK/NWFP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Sindh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Baluchistan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49429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9429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Barley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9429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Cotton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9950681"/>
              </p:ext>
            </p:extLst>
          </p:nvPr>
        </p:nvGraphicFramePr>
        <p:xfrm>
          <a:off x="19812000" y="18516600"/>
          <a:ext cx="6033929" cy="2471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971"/>
                <a:gridCol w="1684632"/>
                <a:gridCol w="1386576"/>
                <a:gridCol w="1518750"/>
              </a:tblGrid>
              <a:tr h="892657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Excretion per human per year (kg)</a:t>
                      </a:r>
                      <a:endParaRPr lang="sv-SE" sz="20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sv-SE" sz="16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52627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2627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Sweden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2627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Pakistan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59" y="31165800"/>
            <a:ext cx="9394156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168521" y="22125087"/>
            <a:ext cx="9313491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areas of nutrient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 are different to the areas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excretions. Separation,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evident from farm level up till country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Pakistan; None of the 111 districts where sinks of all three nutrients. Only 16 where sources of P.</a:t>
            </a:r>
            <a:b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Sweden; none of the 290 municipalities where sinks of all nutrients. Only 87 where sources of P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separation of nutrient sinks and sources cause inefficient recycling of nutrients and excessive use of mineral fertilizers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28600" y="37842031"/>
            <a:ext cx="9445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Agricultural blocks (nitrogen) demands and distribution of animal farms (nitrogen) excretions. (A) Municipality of Linköping (B) Municipality of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Falköping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(C) Municipality of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Trelleborg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(D) Municipality of Mark.</a:t>
            </a:r>
            <a:endParaRPr lang="sv-S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895029" y="29413200"/>
            <a:ext cx="10907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municipalities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Sweden as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or sinks of nutrients. Blue is the extra percentage of their own demands, while red is percentage shortage in demands. (A) Nitrogen balances (B) Phosphorous balances (C) Potassium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v-S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943024" y="29388137"/>
            <a:ext cx="11289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Distribution of districts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Pakistan as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or sinks of nutrients. Blue is the extra percentage of their own demands, while red is percentage shortage in demands. (A) Nitrogen balances (B) Phosphorous balances (C) Potassium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balances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v-S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8521" y="36652200"/>
            <a:ext cx="9481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154653" y="38126313"/>
            <a:ext cx="10711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nutrients before the use of mineral fertilizers in 2008 in Sweden.</a:t>
            </a:r>
            <a:endParaRPr lang="en-US" sz="2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1267278" y="38100748"/>
            <a:ext cx="10711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5: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nutrients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use of mineral fertilizers in 2008 in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Sweden.</a:t>
            </a:r>
            <a:endParaRPr lang="sv-S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20180" y="990601"/>
            <a:ext cx="362339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11277600" y="6106344"/>
            <a:ext cx="10825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Biology,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IFM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Linköping University, Sweden</a:t>
            </a:r>
          </a:p>
        </p:txBody>
      </p:sp>
      <p:pic>
        <p:nvPicPr>
          <p:cNvPr id="1038" name="Picture 14" descr="C:\Users\usmak91\Downloads\1979293_712047338815560_1256315315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7315" y="39078568"/>
            <a:ext cx="4697705" cy="353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0521196"/>
            <a:ext cx="10849626" cy="74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31200" y="30521195"/>
            <a:ext cx="11511473" cy="74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2250399"/>
            <a:ext cx="10806270" cy="716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59468" y="22250398"/>
            <a:ext cx="11413707" cy="716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06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6148</TotalTime>
  <Words>668</Words>
  <Application>Microsoft Office PowerPoint</Application>
  <PresentationFormat>Custom</PresentationFormat>
  <Paragraphs>166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scientific poster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UW</cp:lastModifiedBy>
  <cp:revision>57</cp:revision>
  <cp:lastPrinted>2014-05-12T15:05:15Z</cp:lastPrinted>
  <dcterms:created xsi:type="dcterms:W3CDTF">2012-08-02T16:30:57Z</dcterms:created>
  <dcterms:modified xsi:type="dcterms:W3CDTF">2014-06-09T16:46:26Z</dcterms:modified>
  <cp:category>scientific poster template</cp:category>
</cp:coreProperties>
</file>