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8388" cy="30248225"/>
  <p:notesSz cx="6858000" cy="9144000"/>
  <p:defaultTextStyle>
    <a:defPPr>
      <a:defRPr lang="en-US"/>
    </a:defPPr>
    <a:lvl1pPr marL="0" algn="l" defTabSz="2949965" rtl="0" eaLnBrk="1" latinLnBrk="0" hangingPunct="1">
      <a:defRPr sz="5700" kern="1200">
        <a:solidFill>
          <a:schemeClr val="tx1"/>
        </a:solidFill>
        <a:latin typeface="+mn-lt"/>
        <a:ea typeface="+mn-ea"/>
        <a:cs typeface="+mn-cs"/>
      </a:defRPr>
    </a:lvl1pPr>
    <a:lvl2pPr marL="1474984" algn="l" defTabSz="2949965" rtl="0" eaLnBrk="1" latinLnBrk="0" hangingPunct="1">
      <a:defRPr sz="5700" kern="1200">
        <a:solidFill>
          <a:schemeClr val="tx1"/>
        </a:solidFill>
        <a:latin typeface="+mn-lt"/>
        <a:ea typeface="+mn-ea"/>
        <a:cs typeface="+mn-cs"/>
      </a:defRPr>
    </a:lvl2pPr>
    <a:lvl3pPr marL="2949965" algn="l" defTabSz="2949965" rtl="0" eaLnBrk="1" latinLnBrk="0" hangingPunct="1">
      <a:defRPr sz="5700" kern="1200">
        <a:solidFill>
          <a:schemeClr val="tx1"/>
        </a:solidFill>
        <a:latin typeface="+mn-lt"/>
        <a:ea typeface="+mn-ea"/>
        <a:cs typeface="+mn-cs"/>
      </a:defRPr>
    </a:lvl3pPr>
    <a:lvl4pPr marL="4424949" algn="l" defTabSz="2949965" rtl="0" eaLnBrk="1" latinLnBrk="0" hangingPunct="1">
      <a:defRPr sz="5700" kern="1200">
        <a:solidFill>
          <a:schemeClr val="tx1"/>
        </a:solidFill>
        <a:latin typeface="+mn-lt"/>
        <a:ea typeface="+mn-ea"/>
        <a:cs typeface="+mn-cs"/>
      </a:defRPr>
    </a:lvl4pPr>
    <a:lvl5pPr marL="5899933" algn="l" defTabSz="2949965" rtl="0" eaLnBrk="1" latinLnBrk="0" hangingPunct="1">
      <a:defRPr sz="5700" kern="1200">
        <a:solidFill>
          <a:schemeClr val="tx1"/>
        </a:solidFill>
        <a:latin typeface="+mn-lt"/>
        <a:ea typeface="+mn-ea"/>
        <a:cs typeface="+mn-cs"/>
      </a:defRPr>
    </a:lvl5pPr>
    <a:lvl6pPr marL="7374914" algn="l" defTabSz="2949965" rtl="0" eaLnBrk="1" latinLnBrk="0" hangingPunct="1">
      <a:defRPr sz="5700" kern="1200">
        <a:solidFill>
          <a:schemeClr val="tx1"/>
        </a:solidFill>
        <a:latin typeface="+mn-lt"/>
        <a:ea typeface="+mn-ea"/>
        <a:cs typeface="+mn-cs"/>
      </a:defRPr>
    </a:lvl6pPr>
    <a:lvl7pPr marL="8849898" algn="l" defTabSz="2949965" rtl="0" eaLnBrk="1" latinLnBrk="0" hangingPunct="1">
      <a:defRPr sz="5700" kern="1200">
        <a:solidFill>
          <a:schemeClr val="tx1"/>
        </a:solidFill>
        <a:latin typeface="+mn-lt"/>
        <a:ea typeface="+mn-ea"/>
        <a:cs typeface="+mn-cs"/>
      </a:defRPr>
    </a:lvl7pPr>
    <a:lvl8pPr marL="10324882" algn="l" defTabSz="2949965" rtl="0" eaLnBrk="1" latinLnBrk="0" hangingPunct="1">
      <a:defRPr sz="5700" kern="1200">
        <a:solidFill>
          <a:schemeClr val="tx1"/>
        </a:solidFill>
        <a:latin typeface="+mn-lt"/>
        <a:ea typeface="+mn-ea"/>
        <a:cs typeface="+mn-cs"/>
      </a:defRPr>
    </a:lvl8pPr>
    <a:lvl9pPr marL="11799866" algn="l" defTabSz="2949965" rtl="0" eaLnBrk="1" latinLnBrk="0" hangingPunct="1">
      <a:defRPr sz="5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A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12" autoAdjust="0"/>
  </p:normalViewPr>
  <p:slideViewPr>
    <p:cSldViewPr>
      <p:cViewPr>
        <p:scale>
          <a:sx n="30" d="100"/>
          <a:sy n="30" d="100"/>
        </p:scale>
        <p:origin x="-912" y="-595"/>
      </p:cViewPr>
      <p:guideLst>
        <p:guide orient="horz" pos="9527"/>
        <p:guide pos="673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396560"/>
            <a:ext cx="18180130" cy="6483764"/>
          </a:xfrm>
        </p:spPr>
        <p:txBody>
          <a:bodyPr/>
          <a:lstStyle/>
          <a:p>
            <a:r>
              <a:rPr lang="en-US" smtClean="0"/>
              <a:t>Click to edit Master title style</a:t>
            </a:r>
            <a:endParaRPr lang="en-AU"/>
          </a:p>
        </p:txBody>
      </p:sp>
      <p:sp>
        <p:nvSpPr>
          <p:cNvPr id="3" name="Subtitle 2"/>
          <p:cNvSpPr>
            <a:spLocks noGrp="1"/>
          </p:cNvSpPr>
          <p:nvPr>
            <p:ph type="subTitle" idx="1"/>
          </p:nvPr>
        </p:nvSpPr>
        <p:spPr>
          <a:xfrm>
            <a:off x="3208258" y="17140661"/>
            <a:ext cx="14971872" cy="7730102"/>
          </a:xfrm>
        </p:spPr>
        <p:txBody>
          <a:bodyPr/>
          <a:lstStyle>
            <a:lvl1pPr marL="0" indent="0" algn="ctr">
              <a:buNone/>
              <a:defRPr>
                <a:solidFill>
                  <a:schemeClr val="tx1">
                    <a:tint val="75000"/>
                  </a:schemeClr>
                </a:solidFill>
              </a:defRPr>
            </a:lvl1pPr>
            <a:lvl2pPr marL="1474984" indent="0" algn="ctr">
              <a:buNone/>
              <a:defRPr>
                <a:solidFill>
                  <a:schemeClr val="tx1">
                    <a:tint val="75000"/>
                  </a:schemeClr>
                </a:solidFill>
              </a:defRPr>
            </a:lvl2pPr>
            <a:lvl3pPr marL="2949965" indent="0" algn="ctr">
              <a:buNone/>
              <a:defRPr>
                <a:solidFill>
                  <a:schemeClr val="tx1">
                    <a:tint val="75000"/>
                  </a:schemeClr>
                </a:solidFill>
              </a:defRPr>
            </a:lvl3pPr>
            <a:lvl4pPr marL="4424949" indent="0" algn="ctr">
              <a:buNone/>
              <a:defRPr>
                <a:solidFill>
                  <a:schemeClr val="tx1">
                    <a:tint val="75000"/>
                  </a:schemeClr>
                </a:solidFill>
              </a:defRPr>
            </a:lvl4pPr>
            <a:lvl5pPr marL="5899933" indent="0" algn="ctr">
              <a:buNone/>
              <a:defRPr>
                <a:solidFill>
                  <a:schemeClr val="tx1">
                    <a:tint val="75000"/>
                  </a:schemeClr>
                </a:solidFill>
              </a:defRPr>
            </a:lvl5pPr>
            <a:lvl6pPr marL="7374914" indent="0" algn="ctr">
              <a:buNone/>
              <a:defRPr>
                <a:solidFill>
                  <a:schemeClr val="tx1">
                    <a:tint val="75000"/>
                  </a:schemeClr>
                </a:solidFill>
              </a:defRPr>
            </a:lvl6pPr>
            <a:lvl7pPr marL="8849898" indent="0" algn="ctr">
              <a:buNone/>
              <a:defRPr>
                <a:solidFill>
                  <a:schemeClr val="tx1">
                    <a:tint val="75000"/>
                  </a:schemeClr>
                </a:solidFill>
              </a:defRPr>
            </a:lvl7pPr>
            <a:lvl8pPr marL="10324882" indent="0" algn="ctr">
              <a:buNone/>
              <a:defRPr>
                <a:solidFill>
                  <a:schemeClr val="tx1">
                    <a:tint val="75000"/>
                  </a:schemeClr>
                </a:solidFill>
              </a:defRPr>
            </a:lvl8pPr>
            <a:lvl9pPr marL="11799866"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6581" y="1211336"/>
            <a:ext cx="4812387" cy="25809019"/>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069419" y="1211336"/>
            <a:ext cx="14080689" cy="258090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6" y="19437289"/>
            <a:ext cx="18180130" cy="6007634"/>
          </a:xfrm>
        </p:spPr>
        <p:txBody>
          <a:bodyPr anchor="t"/>
          <a:lstStyle>
            <a:lvl1pPr algn="l">
              <a:defRPr sz="12900" b="1" cap="all"/>
            </a:lvl1pPr>
          </a:lstStyle>
          <a:p>
            <a:r>
              <a:rPr lang="en-US" smtClean="0"/>
              <a:t>Click to edit Master title style</a:t>
            </a:r>
            <a:endParaRPr lang="en-AU"/>
          </a:p>
        </p:txBody>
      </p:sp>
      <p:sp>
        <p:nvSpPr>
          <p:cNvPr id="3" name="Text Placeholder 2"/>
          <p:cNvSpPr>
            <a:spLocks noGrp="1"/>
          </p:cNvSpPr>
          <p:nvPr>
            <p:ph type="body" idx="1"/>
          </p:nvPr>
        </p:nvSpPr>
        <p:spPr>
          <a:xfrm>
            <a:off x="1689536" y="12820494"/>
            <a:ext cx="18180130" cy="6616797"/>
          </a:xfrm>
        </p:spPr>
        <p:txBody>
          <a:bodyPr anchor="b"/>
          <a:lstStyle>
            <a:lvl1pPr marL="0" indent="0">
              <a:buNone/>
              <a:defRPr sz="6500">
                <a:solidFill>
                  <a:schemeClr val="tx1">
                    <a:tint val="75000"/>
                  </a:schemeClr>
                </a:solidFill>
              </a:defRPr>
            </a:lvl1pPr>
            <a:lvl2pPr marL="1474984" indent="0">
              <a:buNone/>
              <a:defRPr sz="5700">
                <a:solidFill>
                  <a:schemeClr val="tx1">
                    <a:tint val="75000"/>
                  </a:schemeClr>
                </a:solidFill>
              </a:defRPr>
            </a:lvl2pPr>
            <a:lvl3pPr marL="2949965" indent="0">
              <a:buNone/>
              <a:defRPr sz="5100">
                <a:solidFill>
                  <a:schemeClr val="tx1">
                    <a:tint val="75000"/>
                  </a:schemeClr>
                </a:solidFill>
              </a:defRPr>
            </a:lvl3pPr>
            <a:lvl4pPr marL="4424949" indent="0">
              <a:buNone/>
              <a:defRPr sz="4600">
                <a:solidFill>
                  <a:schemeClr val="tx1">
                    <a:tint val="75000"/>
                  </a:schemeClr>
                </a:solidFill>
              </a:defRPr>
            </a:lvl4pPr>
            <a:lvl5pPr marL="5899933" indent="0">
              <a:buNone/>
              <a:defRPr sz="4600">
                <a:solidFill>
                  <a:schemeClr val="tx1">
                    <a:tint val="75000"/>
                  </a:schemeClr>
                </a:solidFill>
              </a:defRPr>
            </a:lvl5pPr>
            <a:lvl6pPr marL="7374914" indent="0">
              <a:buNone/>
              <a:defRPr sz="4600">
                <a:solidFill>
                  <a:schemeClr val="tx1">
                    <a:tint val="75000"/>
                  </a:schemeClr>
                </a:solidFill>
              </a:defRPr>
            </a:lvl6pPr>
            <a:lvl7pPr marL="8849898" indent="0">
              <a:buNone/>
              <a:defRPr sz="4600">
                <a:solidFill>
                  <a:schemeClr val="tx1">
                    <a:tint val="75000"/>
                  </a:schemeClr>
                </a:solidFill>
              </a:defRPr>
            </a:lvl7pPr>
            <a:lvl8pPr marL="10324882" indent="0">
              <a:buNone/>
              <a:defRPr sz="4600">
                <a:solidFill>
                  <a:schemeClr val="tx1">
                    <a:tint val="75000"/>
                  </a:schemeClr>
                </a:solidFill>
              </a:defRPr>
            </a:lvl8pPr>
            <a:lvl9pPr marL="11799866" indent="0">
              <a:buNone/>
              <a:defRPr sz="4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069419" y="7057921"/>
            <a:ext cx="9446538" cy="19962430"/>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10872431" y="7057921"/>
            <a:ext cx="9446538" cy="19962430"/>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1069423" y="6770846"/>
            <a:ext cx="9450252" cy="2821766"/>
          </a:xfrm>
        </p:spPr>
        <p:txBody>
          <a:bodyPr anchor="b"/>
          <a:lstStyle>
            <a:lvl1pPr marL="0" indent="0">
              <a:buNone/>
              <a:defRPr sz="7800" b="1"/>
            </a:lvl1pPr>
            <a:lvl2pPr marL="1474984" indent="0">
              <a:buNone/>
              <a:defRPr sz="6500" b="1"/>
            </a:lvl2pPr>
            <a:lvl3pPr marL="2949965" indent="0">
              <a:buNone/>
              <a:defRPr sz="5700" b="1"/>
            </a:lvl3pPr>
            <a:lvl4pPr marL="4424949" indent="0">
              <a:buNone/>
              <a:defRPr sz="5100" b="1"/>
            </a:lvl4pPr>
            <a:lvl5pPr marL="5899933" indent="0">
              <a:buNone/>
              <a:defRPr sz="5100" b="1"/>
            </a:lvl5pPr>
            <a:lvl6pPr marL="7374914" indent="0">
              <a:buNone/>
              <a:defRPr sz="5100" b="1"/>
            </a:lvl6pPr>
            <a:lvl7pPr marL="8849898" indent="0">
              <a:buNone/>
              <a:defRPr sz="5100" b="1"/>
            </a:lvl7pPr>
            <a:lvl8pPr marL="10324882" indent="0">
              <a:buNone/>
              <a:defRPr sz="5100" b="1"/>
            </a:lvl8pPr>
            <a:lvl9pPr marL="11799866" indent="0">
              <a:buNone/>
              <a:defRPr sz="5100" b="1"/>
            </a:lvl9pPr>
          </a:lstStyle>
          <a:p>
            <a:pPr lvl="0"/>
            <a:r>
              <a:rPr lang="en-US" smtClean="0"/>
              <a:t>Click to edit Master text styles</a:t>
            </a:r>
          </a:p>
        </p:txBody>
      </p:sp>
      <p:sp>
        <p:nvSpPr>
          <p:cNvPr id="4" name="Content Placeholder 3"/>
          <p:cNvSpPr>
            <a:spLocks noGrp="1"/>
          </p:cNvSpPr>
          <p:nvPr>
            <p:ph sz="half" idx="2"/>
          </p:nvPr>
        </p:nvSpPr>
        <p:spPr>
          <a:xfrm>
            <a:off x="1069423" y="9592613"/>
            <a:ext cx="9450252" cy="17427740"/>
          </a:xfrm>
        </p:spPr>
        <p:txBody>
          <a:bodyPr/>
          <a:lstStyle>
            <a:lvl1pPr>
              <a:defRPr sz="7800"/>
            </a:lvl1pPr>
            <a:lvl2pPr>
              <a:defRPr sz="65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10865006" y="6770846"/>
            <a:ext cx="9453965" cy="2821766"/>
          </a:xfrm>
        </p:spPr>
        <p:txBody>
          <a:bodyPr anchor="b"/>
          <a:lstStyle>
            <a:lvl1pPr marL="0" indent="0">
              <a:buNone/>
              <a:defRPr sz="7800" b="1"/>
            </a:lvl1pPr>
            <a:lvl2pPr marL="1474984" indent="0">
              <a:buNone/>
              <a:defRPr sz="6500" b="1"/>
            </a:lvl2pPr>
            <a:lvl3pPr marL="2949965" indent="0">
              <a:buNone/>
              <a:defRPr sz="5700" b="1"/>
            </a:lvl3pPr>
            <a:lvl4pPr marL="4424949" indent="0">
              <a:buNone/>
              <a:defRPr sz="5100" b="1"/>
            </a:lvl4pPr>
            <a:lvl5pPr marL="5899933" indent="0">
              <a:buNone/>
              <a:defRPr sz="5100" b="1"/>
            </a:lvl5pPr>
            <a:lvl6pPr marL="7374914" indent="0">
              <a:buNone/>
              <a:defRPr sz="5100" b="1"/>
            </a:lvl6pPr>
            <a:lvl7pPr marL="8849898" indent="0">
              <a:buNone/>
              <a:defRPr sz="5100" b="1"/>
            </a:lvl7pPr>
            <a:lvl8pPr marL="10324882" indent="0">
              <a:buNone/>
              <a:defRPr sz="5100" b="1"/>
            </a:lvl8pPr>
            <a:lvl9pPr marL="11799866" indent="0">
              <a:buNone/>
              <a:defRPr sz="5100" b="1"/>
            </a:lvl9pPr>
          </a:lstStyle>
          <a:p>
            <a:pPr lvl="0"/>
            <a:r>
              <a:rPr lang="en-US" smtClean="0"/>
              <a:t>Click to edit Master text styles</a:t>
            </a:r>
          </a:p>
        </p:txBody>
      </p:sp>
      <p:sp>
        <p:nvSpPr>
          <p:cNvPr id="6" name="Content Placeholder 5"/>
          <p:cNvSpPr>
            <a:spLocks noGrp="1"/>
          </p:cNvSpPr>
          <p:nvPr>
            <p:ph sz="quarter" idx="4"/>
          </p:nvPr>
        </p:nvSpPr>
        <p:spPr>
          <a:xfrm>
            <a:off x="10865006" y="9592613"/>
            <a:ext cx="9453965" cy="17427740"/>
          </a:xfrm>
        </p:spPr>
        <p:txBody>
          <a:bodyPr/>
          <a:lstStyle>
            <a:lvl1pPr>
              <a:defRPr sz="7800"/>
            </a:lvl1pPr>
            <a:lvl2pPr>
              <a:defRPr sz="65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3" y="1204327"/>
            <a:ext cx="7036633" cy="5125394"/>
          </a:xfrm>
        </p:spPr>
        <p:txBody>
          <a:bodyPr anchor="b"/>
          <a:lstStyle>
            <a:lvl1pPr algn="l">
              <a:defRPr sz="6500" b="1"/>
            </a:lvl1pPr>
          </a:lstStyle>
          <a:p>
            <a:r>
              <a:rPr lang="en-US" smtClean="0"/>
              <a:t>Click to edit Master title style</a:t>
            </a:r>
            <a:endParaRPr lang="en-AU"/>
          </a:p>
        </p:txBody>
      </p:sp>
      <p:sp>
        <p:nvSpPr>
          <p:cNvPr id="3" name="Content Placeholder 2"/>
          <p:cNvSpPr>
            <a:spLocks noGrp="1"/>
          </p:cNvSpPr>
          <p:nvPr>
            <p:ph idx="1"/>
          </p:nvPr>
        </p:nvSpPr>
        <p:spPr>
          <a:xfrm>
            <a:off x="8362265" y="1204333"/>
            <a:ext cx="11956704" cy="25816022"/>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1069423" y="6329727"/>
            <a:ext cx="7036633" cy="20690628"/>
          </a:xfrm>
        </p:spPr>
        <p:txBody>
          <a:bodyPr/>
          <a:lstStyle>
            <a:lvl1pPr marL="0" indent="0">
              <a:buNone/>
              <a:defRPr sz="4600"/>
            </a:lvl1pPr>
            <a:lvl2pPr marL="1474984" indent="0">
              <a:buNone/>
              <a:defRPr sz="3900"/>
            </a:lvl2pPr>
            <a:lvl3pPr marL="2949965" indent="0">
              <a:buNone/>
              <a:defRPr sz="3200"/>
            </a:lvl3pPr>
            <a:lvl4pPr marL="4424949" indent="0">
              <a:buNone/>
              <a:defRPr sz="3000"/>
            </a:lvl4pPr>
            <a:lvl5pPr marL="5899933" indent="0">
              <a:buNone/>
              <a:defRPr sz="3000"/>
            </a:lvl5pPr>
            <a:lvl6pPr marL="7374914" indent="0">
              <a:buNone/>
              <a:defRPr sz="3000"/>
            </a:lvl6pPr>
            <a:lvl7pPr marL="8849898" indent="0">
              <a:buNone/>
              <a:defRPr sz="3000"/>
            </a:lvl7pPr>
            <a:lvl8pPr marL="10324882" indent="0">
              <a:buNone/>
              <a:defRPr sz="3000"/>
            </a:lvl8pPr>
            <a:lvl9pPr marL="11799866"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3" y="21173761"/>
            <a:ext cx="12833033" cy="2499682"/>
          </a:xfrm>
        </p:spPr>
        <p:txBody>
          <a:bodyPr anchor="b"/>
          <a:lstStyle>
            <a:lvl1pPr algn="l">
              <a:defRPr sz="6500" b="1"/>
            </a:lvl1pPr>
          </a:lstStyle>
          <a:p>
            <a:r>
              <a:rPr lang="en-US" smtClean="0"/>
              <a:t>Click to edit Master title style</a:t>
            </a:r>
            <a:endParaRPr lang="en-AU"/>
          </a:p>
        </p:txBody>
      </p:sp>
      <p:sp>
        <p:nvSpPr>
          <p:cNvPr id="3" name="Picture Placeholder 2"/>
          <p:cNvSpPr>
            <a:spLocks noGrp="1"/>
          </p:cNvSpPr>
          <p:nvPr>
            <p:ph type="pic" idx="1"/>
          </p:nvPr>
        </p:nvSpPr>
        <p:spPr>
          <a:xfrm>
            <a:off x="4192273" y="2702736"/>
            <a:ext cx="12833033" cy="18148935"/>
          </a:xfrm>
        </p:spPr>
        <p:txBody>
          <a:bodyPr/>
          <a:lstStyle>
            <a:lvl1pPr marL="0" indent="0">
              <a:buNone/>
              <a:defRPr sz="10400"/>
            </a:lvl1pPr>
            <a:lvl2pPr marL="1474984" indent="0">
              <a:buNone/>
              <a:defRPr sz="9000"/>
            </a:lvl2pPr>
            <a:lvl3pPr marL="2949965" indent="0">
              <a:buNone/>
              <a:defRPr sz="7800"/>
            </a:lvl3pPr>
            <a:lvl4pPr marL="4424949" indent="0">
              <a:buNone/>
              <a:defRPr sz="6500"/>
            </a:lvl4pPr>
            <a:lvl5pPr marL="5899933" indent="0">
              <a:buNone/>
              <a:defRPr sz="6500"/>
            </a:lvl5pPr>
            <a:lvl6pPr marL="7374914" indent="0">
              <a:buNone/>
              <a:defRPr sz="6500"/>
            </a:lvl6pPr>
            <a:lvl7pPr marL="8849898" indent="0">
              <a:buNone/>
              <a:defRPr sz="6500"/>
            </a:lvl7pPr>
            <a:lvl8pPr marL="10324882" indent="0">
              <a:buNone/>
              <a:defRPr sz="6500"/>
            </a:lvl8pPr>
            <a:lvl9pPr marL="11799866" indent="0">
              <a:buNone/>
              <a:defRPr sz="6500"/>
            </a:lvl9pPr>
          </a:lstStyle>
          <a:p>
            <a:endParaRPr lang="en-AU"/>
          </a:p>
        </p:txBody>
      </p:sp>
      <p:sp>
        <p:nvSpPr>
          <p:cNvPr id="4" name="Text Placeholder 3"/>
          <p:cNvSpPr>
            <a:spLocks noGrp="1"/>
          </p:cNvSpPr>
          <p:nvPr>
            <p:ph type="body" sz="half" idx="2"/>
          </p:nvPr>
        </p:nvSpPr>
        <p:spPr>
          <a:xfrm>
            <a:off x="4192273" y="23673443"/>
            <a:ext cx="12833033" cy="3549963"/>
          </a:xfrm>
        </p:spPr>
        <p:txBody>
          <a:bodyPr/>
          <a:lstStyle>
            <a:lvl1pPr marL="0" indent="0">
              <a:buNone/>
              <a:defRPr sz="4600"/>
            </a:lvl1pPr>
            <a:lvl2pPr marL="1474984" indent="0">
              <a:buNone/>
              <a:defRPr sz="3900"/>
            </a:lvl2pPr>
            <a:lvl3pPr marL="2949965" indent="0">
              <a:buNone/>
              <a:defRPr sz="3200"/>
            </a:lvl3pPr>
            <a:lvl4pPr marL="4424949" indent="0">
              <a:buNone/>
              <a:defRPr sz="3000"/>
            </a:lvl4pPr>
            <a:lvl5pPr marL="5899933" indent="0">
              <a:buNone/>
              <a:defRPr sz="3000"/>
            </a:lvl5pPr>
            <a:lvl6pPr marL="7374914" indent="0">
              <a:buNone/>
              <a:defRPr sz="3000"/>
            </a:lvl6pPr>
            <a:lvl7pPr marL="8849898" indent="0">
              <a:buNone/>
              <a:defRPr sz="3000"/>
            </a:lvl7pPr>
            <a:lvl8pPr marL="10324882" indent="0">
              <a:buNone/>
              <a:defRPr sz="3000"/>
            </a:lvl8pPr>
            <a:lvl9pPr marL="11799866"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11205-B01E-4C2B-ACA3-CFC487F6FA03}" type="datetimeFigureOut">
              <a:rPr lang="en-AU" smtClean="0"/>
              <a:pPr/>
              <a:t>19/05/2011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B0A82-5BD9-4C09-930A-78D542B8BEA8}"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420" y="1211330"/>
            <a:ext cx="19249549" cy="5041371"/>
          </a:xfrm>
          <a:prstGeom prst="rect">
            <a:avLst/>
          </a:prstGeom>
        </p:spPr>
        <p:txBody>
          <a:bodyPr vert="horz" lIns="294997" tIns="147498" rIns="294997" bIns="147498"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1069420" y="7057921"/>
            <a:ext cx="19249549" cy="19962430"/>
          </a:xfrm>
          <a:prstGeom prst="rect">
            <a:avLst/>
          </a:prstGeom>
        </p:spPr>
        <p:txBody>
          <a:bodyPr vert="horz" lIns="294997" tIns="147498" rIns="294997" bIns="1474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1069419" y="28035630"/>
            <a:ext cx="4990624" cy="1610439"/>
          </a:xfrm>
          <a:prstGeom prst="rect">
            <a:avLst/>
          </a:prstGeom>
        </p:spPr>
        <p:txBody>
          <a:bodyPr vert="horz" lIns="294997" tIns="147498" rIns="294997" bIns="147498" rtlCol="0" anchor="ctr"/>
          <a:lstStyle>
            <a:lvl1pPr algn="l">
              <a:defRPr sz="3900">
                <a:solidFill>
                  <a:schemeClr val="tx1">
                    <a:tint val="75000"/>
                  </a:schemeClr>
                </a:solidFill>
              </a:defRPr>
            </a:lvl1pPr>
          </a:lstStyle>
          <a:p>
            <a:fld id="{6E811205-B01E-4C2B-ACA3-CFC487F6FA03}" type="datetimeFigureOut">
              <a:rPr lang="en-AU" smtClean="0"/>
              <a:pPr/>
              <a:t>19/05/2011</a:t>
            </a:fld>
            <a:endParaRPr lang="en-AU"/>
          </a:p>
        </p:txBody>
      </p:sp>
      <p:sp>
        <p:nvSpPr>
          <p:cNvPr id="5" name="Footer Placeholder 4"/>
          <p:cNvSpPr>
            <a:spLocks noGrp="1"/>
          </p:cNvSpPr>
          <p:nvPr>
            <p:ph type="ftr" sz="quarter" idx="3"/>
          </p:nvPr>
        </p:nvSpPr>
        <p:spPr>
          <a:xfrm>
            <a:off x="7307699" y="28035630"/>
            <a:ext cx="6772990" cy="1610439"/>
          </a:xfrm>
          <a:prstGeom prst="rect">
            <a:avLst/>
          </a:prstGeom>
        </p:spPr>
        <p:txBody>
          <a:bodyPr vert="horz" lIns="294997" tIns="147498" rIns="294997" bIns="147498" rtlCol="0" anchor="ctr"/>
          <a:lstStyle>
            <a:lvl1pPr algn="ctr">
              <a:defRPr sz="3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5328345" y="28035630"/>
            <a:ext cx="4990624" cy="1610439"/>
          </a:xfrm>
          <a:prstGeom prst="rect">
            <a:avLst/>
          </a:prstGeom>
        </p:spPr>
        <p:txBody>
          <a:bodyPr vert="horz" lIns="294997" tIns="147498" rIns="294997" bIns="147498" rtlCol="0" anchor="ctr"/>
          <a:lstStyle>
            <a:lvl1pPr algn="r">
              <a:defRPr sz="3900">
                <a:solidFill>
                  <a:schemeClr val="tx1">
                    <a:tint val="75000"/>
                  </a:schemeClr>
                </a:solidFill>
              </a:defRPr>
            </a:lvl1pPr>
          </a:lstStyle>
          <a:p>
            <a:fld id="{0E1B0A82-5BD9-4C09-930A-78D542B8BEA8}"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9965" rtl="0" eaLnBrk="1" latinLnBrk="0" hangingPunct="1">
        <a:spcBef>
          <a:spcPct val="0"/>
        </a:spcBef>
        <a:buNone/>
        <a:defRPr sz="14300" kern="1200">
          <a:solidFill>
            <a:schemeClr val="tx1"/>
          </a:solidFill>
          <a:latin typeface="+mj-lt"/>
          <a:ea typeface="+mj-ea"/>
          <a:cs typeface="+mj-cs"/>
        </a:defRPr>
      </a:lvl1pPr>
    </p:titleStyle>
    <p:bodyStyle>
      <a:lvl1pPr marL="1106236" indent="-1106236" algn="l" defTabSz="2949965" rtl="0" eaLnBrk="1" latinLnBrk="0" hangingPunct="1">
        <a:spcBef>
          <a:spcPct val="20000"/>
        </a:spcBef>
        <a:buFont typeface="Arial" pitchFamily="34" charset="0"/>
        <a:buChar char="•"/>
        <a:defRPr sz="10400" kern="1200">
          <a:solidFill>
            <a:schemeClr val="tx1"/>
          </a:solidFill>
          <a:latin typeface="+mn-lt"/>
          <a:ea typeface="+mn-ea"/>
          <a:cs typeface="+mn-cs"/>
        </a:defRPr>
      </a:lvl1pPr>
      <a:lvl2pPr marL="2396847" indent="-921866" algn="l" defTabSz="2949965"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87457" indent="-737492" algn="l" defTabSz="2949965" rtl="0" eaLnBrk="1" latinLnBrk="0" hangingPunct="1">
        <a:spcBef>
          <a:spcPct val="20000"/>
        </a:spcBef>
        <a:buFont typeface="Arial" pitchFamily="34" charset="0"/>
        <a:buChar char="•"/>
        <a:defRPr sz="7800" kern="1200">
          <a:solidFill>
            <a:schemeClr val="tx1"/>
          </a:solidFill>
          <a:latin typeface="+mn-lt"/>
          <a:ea typeface="+mn-ea"/>
          <a:cs typeface="+mn-cs"/>
        </a:defRPr>
      </a:lvl3pPr>
      <a:lvl4pPr marL="5162441" indent="-737492" algn="l" defTabSz="2949965"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37425" indent="-737492" algn="l" defTabSz="2949965"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2406" indent="-737492" algn="l" defTabSz="2949965"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87390" indent="-737492" algn="l" defTabSz="2949965"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62374" indent="-737492" algn="l" defTabSz="2949965"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37356" indent="-737492" algn="l" defTabSz="2949965"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49965" rtl="0" eaLnBrk="1" latinLnBrk="0" hangingPunct="1">
        <a:defRPr sz="5700" kern="1200">
          <a:solidFill>
            <a:schemeClr val="tx1"/>
          </a:solidFill>
          <a:latin typeface="+mn-lt"/>
          <a:ea typeface="+mn-ea"/>
          <a:cs typeface="+mn-cs"/>
        </a:defRPr>
      </a:lvl1pPr>
      <a:lvl2pPr marL="1474984" algn="l" defTabSz="2949965" rtl="0" eaLnBrk="1" latinLnBrk="0" hangingPunct="1">
        <a:defRPr sz="5700" kern="1200">
          <a:solidFill>
            <a:schemeClr val="tx1"/>
          </a:solidFill>
          <a:latin typeface="+mn-lt"/>
          <a:ea typeface="+mn-ea"/>
          <a:cs typeface="+mn-cs"/>
        </a:defRPr>
      </a:lvl2pPr>
      <a:lvl3pPr marL="2949965" algn="l" defTabSz="2949965" rtl="0" eaLnBrk="1" latinLnBrk="0" hangingPunct="1">
        <a:defRPr sz="5700" kern="1200">
          <a:solidFill>
            <a:schemeClr val="tx1"/>
          </a:solidFill>
          <a:latin typeface="+mn-lt"/>
          <a:ea typeface="+mn-ea"/>
          <a:cs typeface="+mn-cs"/>
        </a:defRPr>
      </a:lvl3pPr>
      <a:lvl4pPr marL="4424949" algn="l" defTabSz="2949965" rtl="0" eaLnBrk="1" latinLnBrk="0" hangingPunct="1">
        <a:defRPr sz="5700" kern="1200">
          <a:solidFill>
            <a:schemeClr val="tx1"/>
          </a:solidFill>
          <a:latin typeface="+mn-lt"/>
          <a:ea typeface="+mn-ea"/>
          <a:cs typeface="+mn-cs"/>
        </a:defRPr>
      </a:lvl4pPr>
      <a:lvl5pPr marL="5899933" algn="l" defTabSz="2949965" rtl="0" eaLnBrk="1" latinLnBrk="0" hangingPunct="1">
        <a:defRPr sz="5700" kern="1200">
          <a:solidFill>
            <a:schemeClr val="tx1"/>
          </a:solidFill>
          <a:latin typeface="+mn-lt"/>
          <a:ea typeface="+mn-ea"/>
          <a:cs typeface="+mn-cs"/>
        </a:defRPr>
      </a:lvl5pPr>
      <a:lvl6pPr marL="7374914" algn="l" defTabSz="2949965" rtl="0" eaLnBrk="1" latinLnBrk="0" hangingPunct="1">
        <a:defRPr sz="5700" kern="1200">
          <a:solidFill>
            <a:schemeClr val="tx1"/>
          </a:solidFill>
          <a:latin typeface="+mn-lt"/>
          <a:ea typeface="+mn-ea"/>
          <a:cs typeface="+mn-cs"/>
        </a:defRPr>
      </a:lvl6pPr>
      <a:lvl7pPr marL="8849898" algn="l" defTabSz="2949965" rtl="0" eaLnBrk="1" latinLnBrk="0" hangingPunct="1">
        <a:defRPr sz="5700" kern="1200">
          <a:solidFill>
            <a:schemeClr val="tx1"/>
          </a:solidFill>
          <a:latin typeface="+mn-lt"/>
          <a:ea typeface="+mn-ea"/>
          <a:cs typeface="+mn-cs"/>
        </a:defRPr>
      </a:lvl7pPr>
      <a:lvl8pPr marL="10324882" algn="l" defTabSz="2949965" rtl="0" eaLnBrk="1" latinLnBrk="0" hangingPunct="1">
        <a:defRPr sz="5700" kern="1200">
          <a:solidFill>
            <a:schemeClr val="tx1"/>
          </a:solidFill>
          <a:latin typeface="+mn-lt"/>
          <a:ea typeface="+mn-ea"/>
          <a:cs typeface="+mn-cs"/>
        </a:defRPr>
      </a:lvl8pPr>
      <a:lvl9pPr marL="11799866" algn="l" defTabSz="2949965"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0">
              <a:srgbClr val="FFC000"/>
            </a:gs>
            <a:gs pos="45000">
              <a:srgbClr val="FF7A00"/>
            </a:gs>
            <a:gs pos="45000">
              <a:srgbClr val="FF7A00"/>
            </a:gs>
            <a:gs pos="70000">
              <a:srgbClr val="FF0300"/>
            </a:gs>
            <a:gs pos="100000">
              <a:srgbClr val="4D0808"/>
            </a:gs>
          </a:gsLst>
          <a:lin ang="3600000" scaled="0"/>
          <a:tileRect/>
        </a:gradFill>
        <a:effectLst/>
      </p:bgPr>
    </p:bg>
    <p:spTree>
      <p:nvGrpSpPr>
        <p:cNvPr id="1" name=""/>
        <p:cNvGrpSpPr/>
        <p:nvPr/>
      </p:nvGrpSpPr>
      <p:grpSpPr>
        <a:xfrm>
          <a:off x="0" y="0"/>
          <a:ext cx="0" cy="0"/>
          <a:chOff x="0" y="0"/>
          <a:chExt cx="0" cy="0"/>
        </a:xfrm>
      </p:grpSpPr>
      <p:pic>
        <p:nvPicPr>
          <p:cNvPr id="61" name="Picture 60" descr="dna-double-helix2.png"/>
          <p:cNvPicPr>
            <a:picLocks noChangeAspect="1"/>
          </p:cNvPicPr>
          <p:nvPr/>
        </p:nvPicPr>
        <p:blipFill>
          <a:blip r:embed="rId2" cstate="print"/>
          <a:srcRect r="54385"/>
          <a:stretch>
            <a:fillRect/>
          </a:stretch>
        </p:blipFill>
        <p:spPr>
          <a:xfrm rot="10800000">
            <a:off x="0" y="0"/>
            <a:ext cx="11354594" cy="18669000"/>
          </a:xfrm>
          <a:prstGeom prst="rect">
            <a:avLst/>
          </a:prstGeom>
        </p:spPr>
      </p:pic>
      <p:pic>
        <p:nvPicPr>
          <p:cNvPr id="60" name="Picture 59" descr="dna-double-helix2.png"/>
          <p:cNvPicPr>
            <a:picLocks noChangeAspect="1"/>
          </p:cNvPicPr>
          <p:nvPr/>
        </p:nvPicPr>
        <p:blipFill>
          <a:blip r:embed="rId2" cstate="print"/>
          <a:srcRect r="23058"/>
          <a:stretch>
            <a:fillRect/>
          </a:stretch>
        </p:blipFill>
        <p:spPr>
          <a:xfrm>
            <a:off x="2235994" y="12533312"/>
            <a:ext cx="19152394" cy="18669000"/>
          </a:xfrm>
          <a:prstGeom prst="rect">
            <a:avLst/>
          </a:prstGeom>
        </p:spPr>
      </p:pic>
      <p:pic>
        <p:nvPicPr>
          <p:cNvPr id="59" name="Picture 58" descr="dna-double-helix2.png"/>
          <p:cNvPicPr>
            <a:picLocks noChangeAspect="1"/>
          </p:cNvPicPr>
          <p:nvPr/>
        </p:nvPicPr>
        <p:blipFill>
          <a:blip r:embed="rId2" cstate="print"/>
          <a:srcRect r="816" b="320"/>
          <a:stretch>
            <a:fillRect/>
          </a:stretch>
        </p:blipFill>
        <p:spPr>
          <a:xfrm rot="16673890">
            <a:off x="517222" y="1383890"/>
            <a:ext cx="24688765" cy="18609177"/>
          </a:xfrm>
          <a:prstGeom prst="rect">
            <a:avLst/>
          </a:prstGeom>
        </p:spPr>
      </p:pic>
      <p:pic>
        <p:nvPicPr>
          <p:cNvPr id="13" name="Picture 12" descr="IMGA0156.JPG"/>
          <p:cNvPicPr>
            <a:picLocks noChangeAspect="1"/>
          </p:cNvPicPr>
          <p:nvPr/>
        </p:nvPicPr>
        <p:blipFill>
          <a:blip r:embed="rId3" cstate="print">
            <a:lum bright="-30000"/>
          </a:blip>
          <a:stretch>
            <a:fillRect/>
          </a:stretch>
        </p:blipFill>
        <p:spPr>
          <a:xfrm>
            <a:off x="3023656" y="341312"/>
            <a:ext cx="15882152" cy="2989596"/>
          </a:xfrm>
          <a:prstGeom prst="roundRect">
            <a:avLst/>
          </a:prstGeom>
          <a:ln>
            <a:solidFill>
              <a:schemeClr val="accent6">
                <a:lumMod val="75000"/>
              </a:schemeClr>
            </a:solidFill>
          </a:ln>
        </p:spPr>
      </p:pic>
      <p:sp>
        <p:nvSpPr>
          <p:cNvPr id="4" name="TextBox 3"/>
          <p:cNvSpPr txBox="1"/>
          <p:nvPr/>
        </p:nvSpPr>
        <p:spPr>
          <a:xfrm>
            <a:off x="14131617" y="8022115"/>
            <a:ext cx="93151" cy="923705"/>
          </a:xfrm>
          <a:prstGeom prst="rect">
            <a:avLst/>
          </a:prstGeom>
          <a:noFill/>
        </p:spPr>
        <p:txBody>
          <a:bodyPr wrap="none" lIns="46093" tIns="23046" rIns="46093" bIns="23046" rtlCol="0">
            <a:spAutoFit/>
          </a:bodyPr>
          <a:lstStyle/>
          <a:p>
            <a:endParaRPr lang="en-AU" dirty="0"/>
          </a:p>
        </p:txBody>
      </p:sp>
      <p:sp>
        <p:nvSpPr>
          <p:cNvPr id="7" name="Rounded Rectangle 6"/>
          <p:cNvSpPr/>
          <p:nvPr/>
        </p:nvSpPr>
        <p:spPr>
          <a:xfrm>
            <a:off x="407194" y="20686712"/>
            <a:ext cx="5360194" cy="7162800"/>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46093" tIns="23046" rIns="46093" bIns="23046" rtlCol="0" anchor="ctr"/>
          <a:lstStyle/>
          <a:p>
            <a:pPr algn="ctr"/>
            <a:r>
              <a:rPr lang="en-US" sz="3200" dirty="0" smtClean="0"/>
              <a:t>White </a:t>
            </a:r>
            <a:r>
              <a:rPr lang="en-US" sz="3200" smtClean="0"/>
              <a:t>Leghorn expressed </a:t>
            </a:r>
            <a:r>
              <a:rPr lang="en-US" sz="3200" dirty="0" smtClean="0"/>
              <a:t>a more active fear response compared to Red </a:t>
            </a:r>
            <a:r>
              <a:rPr lang="en-US" sz="3200" smtClean="0"/>
              <a:t>Junglefowl , </a:t>
            </a:r>
            <a:r>
              <a:rPr lang="en-US" sz="3200" dirty="0" smtClean="0"/>
              <a:t>which was shown in aerial predator and fear of  human. Red Junglefowl expressed a more passive fear response. The TSHR birds only showed significant genotype effect for the females in feed from hand in Fear of Human. </a:t>
            </a:r>
            <a:endParaRPr lang="en-AU" sz="3200" dirty="0"/>
          </a:p>
        </p:txBody>
      </p:sp>
      <p:grpSp>
        <p:nvGrpSpPr>
          <p:cNvPr id="22" name="Group 21"/>
          <p:cNvGrpSpPr/>
          <p:nvPr/>
        </p:nvGrpSpPr>
        <p:grpSpPr>
          <a:xfrm>
            <a:off x="0" y="28230511"/>
            <a:ext cx="21388388" cy="2017714"/>
            <a:chOff x="1" y="47605612"/>
            <a:chExt cx="48844199" cy="3600788"/>
          </a:xfrm>
        </p:grpSpPr>
        <p:pic>
          <p:nvPicPr>
            <p:cNvPr id="20" name="Picture 4" descr="http://cms.ifm.liu.se/biology/zoology/avian/avian-liggande-bred.gif"/>
            <p:cNvPicPr>
              <a:picLocks noChangeAspect="1" noChangeArrowheads="1"/>
            </p:cNvPicPr>
            <p:nvPr/>
          </p:nvPicPr>
          <p:blipFill>
            <a:blip r:embed="rId4" cstate="print"/>
            <a:srcRect l="38296" r="18161"/>
            <a:stretch>
              <a:fillRect/>
            </a:stretch>
          </p:blipFill>
          <p:spPr bwMode="auto">
            <a:xfrm>
              <a:off x="22555200" y="47605612"/>
              <a:ext cx="13792201" cy="3600788"/>
            </a:xfrm>
            <a:prstGeom prst="rect">
              <a:avLst/>
            </a:prstGeom>
            <a:noFill/>
          </p:spPr>
        </p:pic>
        <p:pic>
          <p:nvPicPr>
            <p:cNvPr id="1028" name="Picture 4" descr="http://cms.ifm.liu.se/biology/zoology/avian/avian-liggande-bred.gif"/>
            <p:cNvPicPr>
              <a:picLocks noChangeAspect="1" noChangeArrowheads="1"/>
            </p:cNvPicPr>
            <p:nvPr/>
          </p:nvPicPr>
          <p:blipFill>
            <a:blip r:embed="rId4" cstate="print"/>
            <a:srcRect r="18161"/>
            <a:stretch>
              <a:fillRect/>
            </a:stretch>
          </p:blipFill>
          <p:spPr bwMode="auto">
            <a:xfrm>
              <a:off x="1" y="47605612"/>
              <a:ext cx="22631399" cy="3600788"/>
            </a:xfrm>
            <a:prstGeom prst="rect">
              <a:avLst/>
            </a:prstGeom>
            <a:noFill/>
          </p:spPr>
        </p:pic>
        <p:pic>
          <p:nvPicPr>
            <p:cNvPr id="21" name="Picture 4" descr="http://cms.ifm.liu.se/biology/zoology/avian/avian-liggande-bred.gif"/>
            <p:cNvPicPr>
              <a:picLocks noChangeAspect="1" noChangeArrowheads="1"/>
            </p:cNvPicPr>
            <p:nvPr/>
          </p:nvPicPr>
          <p:blipFill>
            <a:blip r:embed="rId4" cstate="print"/>
            <a:srcRect l="38296" r="18161"/>
            <a:stretch>
              <a:fillRect/>
            </a:stretch>
          </p:blipFill>
          <p:spPr bwMode="auto">
            <a:xfrm>
              <a:off x="36195000" y="47605612"/>
              <a:ext cx="12649200" cy="3600788"/>
            </a:xfrm>
            <a:prstGeom prst="rect">
              <a:avLst/>
            </a:prstGeom>
            <a:noFill/>
          </p:spPr>
        </p:pic>
      </p:grpSp>
      <p:pic>
        <p:nvPicPr>
          <p:cNvPr id="6" name="Picture 5" descr="DSCF0059.JPG"/>
          <p:cNvPicPr>
            <a:picLocks noChangeAspect="1"/>
          </p:cNvPicPr>
          <p:nvPr/>
        </p:nvPicPr>
        <p:blipFill>
          <a:blip r:embed="rId5" cstate="print"/>
          <a:srcRect l="18889" t="2593" r="12222" b="2593"/>
          <a:stretch>
            <a:fillRect/>
          </a:stretch>
        </p:blipFill>
        <p:spPr>
          <a:xfrm>
            <a:off x="11989594" y="28306712"/>
            <a:ext cx="1882285" cy="1941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ounded Rectangle 15"/>
          <p:cNvSpPr/>
          <p:nvPr/>
        </p:nvSpPr>
        <p:spPr>
          <a:xfrm>
            <a:off x="330994" y="10780712"/>
            <a:ext cx="5060645" cy="8819521"/>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46093" tIns="23046" rIns="46093" bIns="23046" rtlCol="0" anchor="ct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grpSp>
        <p:nvGrpSpPr>
          <p:cNvPr id="49" name="Group 48"/>
          <p:cNvGrpSpPr/>
          <p:nvPr/>
        </p:nvGrpSpPr>
        <p:grpSpPr>
          <a:xfrm>
            <a:off x="5969794" y="13904912"/>
            <a:ext cx="6324600" cy="8229600"/>
            <a:chOff x="15338588" y="12207032"/>
            <a:chExt cx="11963403" cy="12531565"/>
          </a:xfrm>
        </p:grpSpPr>
        <p:sp>
          <p:nvSpPr>
            <p:cNvPr id="17" name="Rounded Rectangle 16"/>
            <p:cNvSpPr/>
            <p:nvPr/>
          </p:nvSpPr>
          <p:spPr>
            <a:xfrm>
              <a:off x="15338588" y="13048094"/>
              <a:ext cx="11963403" cy="11690503"/>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91419" tIns="45709" rIns="91419" bIns="45709" rtlCol="0" anchor="ctr"/>
            <a:lstStyle/>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r>
                <a:rPr lang="en-US" sz="3600" dirty="0" smtClean="0"/>
                <a:t>Fear of human tests the birds fear response to a human. </a:t>
              </a:r>
              <a:endParaRPr lang="en-AU" sz="3600" dirty="0"/>
            </a:p>
          </p:txBody>
        </p:sp>
        <p:sp>
          <p:nvSpPr>
            <p:cNvPr id="24" name="Rounded Rectangle 23"/>
            <p:cNvSpPr/>
            <p:nvPr/>
          </p:nvSpPr>
          <p:spPr>
            <a:xfrm>
              <a:off x="17356511" y="12207032"/>
              <a:ext cx="7787314" cy="1216892"/>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418009" tIns="209004" rIns="418009" bIns="209004" rtlCol="0" anchor="ctr"/>
            <a:lstStyle/>
            <a:p>
              <a:pPr algn="ctr"/>
              <a:r>
                <a:rPr lang="en-AU" sz="4100" dirty="0" smtClean="0"/>
                <a:t>Fear of Human </a:t>
              </a:r>
              <a:endParaRPr lang="en-AU" sz="4100" dirty="0"/>
            </a:p>
          </p:txBody>
        </p:sp>
      </p:grpSp>
      <p:grpSp>
        <p:nvGrpSpPr>
          <p:cNvPr id="51" name="Group 50"/>
          <p:cNvGrpSpPr/>
          <p:nvPr/>
        </p:nvGrpSpPr>
        <p:grpSpPr>
          <a:xfrm>
            <a:off x="13665994" y="15886112"/>
            <a:ext cx="6172200" cy="6378408"/>
            <a:chOff x="37769368" y="17688014"/>
            <a:chExt cx="11353800" cy="7207161"/>
          </a:xfrm>
        </p:grpSpPr>
        <p:sp>
          <p:nvSpPr>
            <p:cNvPr id="19" name="Rounded Rectangle 18"/>
            <p:cNvSpPr/>
            <p:nvPr/>
          </p:nvSpPr>
          <p:spPr>
            <a:xfrm>
              <a:off x="37769368" y="18418175"/>
              <a:ext cx="11353800" cy="6477000"/>
            </a:xfrm>
            <a:prstGeom prst="roundRect">
              <a:avLst/>
            </a:prstGeom>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lIns="91419" tIns="45709" rIns="91419" bIns="45709" rtlCol="0" anchor="ctr"/>
            <a:lstStyle/>
            <a:p>
              <a:pPr algn="ctr"/>
              <a:r>
                <a:rPr lang="en-US" sz="3600" dirty="0" smtClean="0"/>
                <a:t>Social Hierarchy measures the dominance between two individuals. The first who claimed the limited resource (water) was determined to be the most dominant, combined with observation of antagonistic behaviours.</a:t>
              </a:r>
              <a:endParaRPr lang="en-AU" sz="3600" dirty="0"/>
            </a:p>
          </p:txBody>
        </p:sp>
        <p:sp>
          <p:nvSpPr>
            <p:cNvPr id="26" name="Rounded Rectangle 25"/>
            <p:cNvSpPr/>
            <p:nvPr/>
          </p:nvSpPr>
          <p:spPr>
            <a:xfrm>
              <a:off x="39311242" y="17688014"/>
              <a:ext cx="8326615" cy="998070"/>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418009" tIns="209004" rIns="418009" bIns="209004" rtlCol="0" anchor="ctr"/>
            <a:lstStyle/>
            <a:p>
              <a:pPr algn="ctr"/>
              <a:r>
                <a:rPr lang="en-AU" sz="4600" dirty="0" smtClean="0"/>
                <a:t>Social </a:t>
              </a:r>
              <a:r>
                <a:rPr lang="en-AU" sz="4100" dirty="0" smtClean="0"/>
                <a:t>Hierarchy </a:t>
              </a:r>
              <a:endParaRPr lang="en-AU" sz="4100" dirty="0"/>
            </a:p>
          </p:txBody>
        </p:sp>
      </p:grpSp>
      <p:grpSp>
        <p:nvGrpSpPr>
          <p:cNvPr id="50" name="Group 49"/>
          <p:cNvGrpSpPr/>
          <p:nvPr/>
        </p:nvGrpSpPr>
        <p:grpSpPr>
          <a:xfrm>
            <a:off x="5893594" y="8418512"/>
            <a:ext cx="5403271" cy="5181600"/>
            <a:chOff x="26060400" y="16663616"/>
            <a:chExt cx="11811000" cy="11377984"/>
          </a:xfrm>
        </p:grpSpPr>
        <p:sp>
          <p:nvSpPr>
            <p:cNvPr id="18" name="Rounded Rectangle 17"/>
            <p:cNvSpPr/>
            <p:nvPr/>
          </p:nvSpPr>
          <p:spPr>
            <a:xfrm>
              <a:off x="26060400" y="17907000"/>
              <a:ext cx="11811000" cy="10134600"/>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91419" tIns="45709" rIns="91419" bIns="45709" rtlCol="0" anchor="ctr"/>
            <a:lstStyle/>
            <a:p>
              <a:pPr algn="ctr"/>
              <a:r>
                <a:rPr lang="en-US" sz="3200" dirty="0" smtClean="0"/>
                <a:t>Tonic Immobility estimates the birds passive fear response to a human.  The stronger fear expressed the longer it will remain in tonic immobility. </a:t>
              </a:r>
              <a:endParaRPr lang="en-AU" sz="3200" dirty="0"/>
            </a:p>
          </p:txBody>
        </p:sp>
        <p:sp>
          <p:nvSpPr>
            <p:cNvPr id="25" name="Rounded Rectangle 24"/>
            <p:cNvSpPr/>
            <p:nvPr/>
          </p:nvSpPr>
          <p:spPr>
            <a:xfrm>
              <a:off x="27044650" y="16663616"/>
              <a:ext cx="9827358" cy="2003147"/>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418009" tIns="209004" rIns="418009" bIns="209004" rtlCol="0" anchor="ctr"/>
            <a:lstStyle/>
            <a:p>
              <a:pPr algn="ctr"/>
              <a:r>
                <a:rPr lang="en-AU" sz="4100" dirty="0" smtClean="0"/>
                <a:t>Tonic Immobility </a:t>
              </a:r>
              <a:endParaRPr lang="en-AU" sz="4100" dirty="0"/>
            </a:p>
          </p:txBody>
        </p:sp>
      </p:grpSp>
      <p:sp>
        <p:nvSpPr>
          <p:cNvPr id="28" name="Rounded Rectangle 27"/>
          <p:cNvSpPr/>
          <p:nvPr/>
        </p:nvSpPr>
        <p:spPr>
          <a:xfrm>
            <a:off x="7341394" y="23429912"/>
            <a:ext cx="13030199" cy="4529204"/>
          </a:xfrm>
          <a:prstGeom prst="round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46093" tIns="23046" rIns="46093" bIns="23046" rtlCol="0" anchor="ctr"/>
          <a:lstStyle/>
          <a:p>
            <a:endParaRPr lang="en-US" sz="3200" dirty="0" smtClean="0"/>
          </a:p>
          <a:p>
            <a:r>
              <a:rPr lang="en-US" sz="3200" dirty="0" smtClean="0"/>
              <a:t>The hypothesis that</a:t>
            </a:r>
            <a:r>
              <a:rPr lang="en-US" sz="3200" smtClean="0"/>
              <a:t>: a mutation </a:t>
            </a:r>
            <a:r>
              <a:rPr lang="en-US" sz="3200" dirty="0" smtClean="0"/>
              <a:t>in the TSHR gene will affect different traits, central for domestication in chickens could not be accepted nor rejected. For the hypothesis to be accepted  the TSHR mutant would have mirrored the domesticated White leghorns behavioural response and the TSHR wild type would possibly have followed the behaviour of the wild ancestor Red Junglefowl. Not all genotypes were represented (no female TSHR mutants) which made it difficult to give an acceptable analysis of all genotypes on the TSHR locus for both sexes.  </a:t>
            </a:r>
          </a:p>
          <a:p>
            <a:r>
              <a:rPr lang="en-US" sz="3200" dirty="0" smtClean="0"/>
              <a:t> </a:t>
            </a:r>
            <a:endParaRPr lang="en-US" sz="3200" dirty="0"/>
          </a:p>
        </p:txBody>
      </p:sp>
      <p:sp>
        <p:nvSpPr>
          <p:cNvPr id="29" name="Rounded Rectangle 28"/>
          <p:cNvSpPr/>
          <p:nvPr/>
        </p:nvSpPr>
        <p:spPr>
          <a:xfrm>
            <a:off x="1778794" y="20077112"/>
            <a:ext cx="2438400" cy="824045"/>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210760" tIns="105380" rIns="210760" bIns="105380" rtlCol="0" anchor="ctr"/>
          <a:lstStyle/>
          <a:p>
            <a:pPr algn="ctr"/>
            <a:r>
              <a:rPr lang="en-AU" sz="4100" dirty="0" smtClean="0"/>
              <a:t>Results</a:t>
            </a:r>
            <a:endParaRPr lang="en-AU" sz="4100" dirty="0"/>
          </a:p>
        </p:txBody>
      </p:sp>
      <p:sp>
        <p:nvSpPr>
          <p:cNvPr id="30" name="Rounded Rectangle 29"/>
          <p:cNvSpPr/>
          <p:nvPr/>
        </p:nvSpPr>
        <p:spPr>
          <a:xfrm>
            <a:off x="11760994" y="22667912"/>
            <a:ext cx="3962400" cy="900245"/>
          </a:xfrm>
          <a:prstGeom prst="round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lIns="210760" tIns="105380" rIns="210760" bIns="105380" rtlCol="0" anchor="ctr"/>
          <a:lstStyle/>
          <a:p>
            <a:pPr algn="ctr"/>
            <a:r>
              <a:rPr lang="en-AU" sz="4100" dirty="0" smtClean="0"/>
              <a:t>Conclusion</a:t>
            </a:r>
            <a:endParaRPr lang="en-AU" sz="4100" dirty="0"/>
          </a:p>
        </p:txBody>
      </p:sp>
      <p:sp>
        <p:nvSpPr>
          <p:cNvPr id="35" name="Rounded Rectangle 34"/>
          <p:cNvSpPr/>
          <p:nvPr/>
        </p:nvSpPr>
        <p:spPr>
          <a:xfrm>
            <a:off x="12370594" y="4075112"/>
            <a:ext cx="8610600" cy="6324600"/>
          </a:xfrm>
          <a:prstGeom prst="roundRect">
            <a:avLst/>
          </a:prstGeom>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lIns="210760" tIns="105380" rIns="210760" bIns="105380" rtlCol="0" anchor="ctr"/>
          <a:lstStyle/>
          <a:p>
            <a:pPr algn="ctr"/>
            <a:r>
              <a:rPr lang="en-US" sz="3400" dirty="0" smtClean="0"/>
              <a:t>The thyroid stimulating hormone receptor (TSHR) mutation could be involved in regulating the photoperiodic cycle, affecting development, growth and behaviour in the domestic chicken, all traits with selective advantages during domestication. Therefore TSHR are suggested to be a domestication locus in chickens, where all individuals of domesticated species carry a mutant allele. </a:t>
            </a:r>
            <a:endParaRPr lang="en-US" sz="3400" dirty="0"/>
          </a:p>
        </p:txBody>
      </p:sp>
      <p:sp>
        <p:nvSpPr>
          <p:cNvPr id="37" name="Rounded Rectangle 36"/>
          <p:cNvSpPr/>
          <p:nvPr/>
        </p:nvSpPr>
        <p:spPr>
          <a:xfrm>
            <a:off x="5055394" y="28687712"/>
            <a:ext cx="6172200" cy="12557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104" tIns="23052" rIns="46104" bIns="23052" rtlCol="0" anchor="ctr"/>
          <a:lstStyle/>
          <a:p>
            <a:pPr algn="ctr"/>
            <a:endParaRPr lang="en-AU"/>
          </a:p>
        </p:txBody>
      </p:sp>
      <p:pic>
        <p:nvPicPr>
          <p:cNvPr id="3" name="Picture 2" descr="C:\Users\Johanna\Desktop\Poster stuff\linkuniv_sv_hori_blk.png"/>
          <p:cNvPicPr>
            <a:picLocks noChangeAspect="1" noChangeArrowheads="1"/>
          </p:cNvPicPr>
          <p:nvPr/>
        </p:nvPicPr>
        <p:blipFill>
          <a:blip r:embed="rId6" cstate="print"/>
          <a:srcRect/>
          <a:stretch>
            <a:fillRect/>
          </a:stretch>
        </p:blipFill>
        <p:spPr bwMode="auto">
          <a:xfrm>
            <a:off x="5207794" y="28687712"/>
            <a:ext cx="5410200" cy="1126365"/>
          </a:xfrm>
          <a:prstGeom prst="rect">
            <a:avLst/>
          </a:prstGeom>
          <a:noFill/>
        </p:spPr>
      </p:pic>
      <p:sp>
        <p:nvSpPr>
          <p:cNvPr id="38" name="TextBox 37"/>
          <p:cNvSpPr txBox="1"/>
          <p:nvPr/>
        </p:nvSpPr>
        <p:spPr>
          <a:xfrm>
            <a:off x="14046994" y="28170345"/>
            <a:ext cx="8534400" cy="2539544"/>
          </a:xfrm>
          <a:prstGeom prst="rect">
            <a:avLst/>
          </a:prstGeom>
          <a:noFill/>
        </p:spPr>
        <p:txBody>
          <a:bodyPr wrap="square" lIns="46104" tIns="23052" rIns="46104" bIns="23052" rtlCol="0">
            <a:spAutoFit/>
          </a:bodyPr>
          <a:lstStyle/>
          <a:p>
            <a:r>
              <a:rPr lang="en-US" sz="3600" b="1" dirty="0" smtClean="0">
                <a:solidFill>
                  <a:srgbClr val="FF0000"/>
                </a:solidFill>
              </a:rPr>
              <a:t>Johanna Axling’s Master thesis </a:t>
            </a:r>
            <a:endParaRPr lang="en-US" sz="3600" dirty="0" smtClean="0">
              <a:solidFill>
                <a:srgbClr val="FF0000"/>
              </a:solidFill>
            </a:endParaRPr>
          </a:p>
          <a:p>
            <a:r>
              <a:rPr lang="en-US" sz="3000" b="1" dirty="0" smtClean="0">
                <a:solidFill>
                  <a:srgbClr val="FF0000"/>
                </a:solidFill>
              </a:rPr>
              <a:t>International Masters Program</a:t>
            </a:r>
            <a:endParaRPr lang="en-US" sz="3000" dirty="0" smtClean="0">
              <a:solidFill>
                <a:srgbClr val="FF0000"/>
              </a:solidFill>
            </a:endParaRPr>
          </a:p>
          <a:p>
            <a:r>
              <a:rPr lang="en-US" sz="3000" b="1" dirty="0" smtClean="0">
                <a:solidFill>
                  <a:srgbClr val="FF0000"/>
                </a:solidFill>
              </a:rPr>
              <a:t>Applied Ethology and Animal Biology </a:t>
            </a:r>
            <a:r>
              <a:rPr lang="en-US" sz="3000" b="1" dirty="0" smtClean="0">
                <a:solidFill>
                  <a:srgbClr val="FF0000"/>
                </a:solidFill>
              </a:rPr>
              <a:t>2011</a:t>
            </a:r>
          </a:p>
          <a:p>
            <a:r>
              <a:rPr lang="en-US" sz="3000" b="1" dirty="0" smtClean="0">
                <a:solidFill>
                  <a:srgbClr val="FF0000"/>
                </a:solidFill>
              </a:rPr>
              <a:t>Supervisor: Per Jensen</a:t>
            </a:r>
            <a:r>
              <a:rPr lang="en-US" sz="3000" b="1" dirty="0" smtClean="0">
                <a:solidFill>
                  <a:srgbClr val="FF0000"/>
                </a:solidFill>
              </a:rPr>
              <a:t> </a:t>
            </a:r>
            <a:endParaRPr lang="en-US" sz="3000" dirty="0" smtClean="0">
              <a:solidFill>
                <a:srgbClr val="FF0000"/>
              </a:solidFill>
            </a:endParaRPr>
          </a:p>
          <a:p>
            <a:endParaRPr lang="en-AU" sz="3600" dirty="0">
              <a:solidFill>
                <a:srgbClr val="FF0000"/>
              </a:solidFill>
            </a:endParaRPr>
          </a:p>
        </p:txBody>
      </p:sp>
      <p:pic>
        <p:nvPicPr>
          <p:cNvPr id="40" name="Picture 39" descr="Rooster.png"/>
          <p:cNvPicPr>
            <a:picLocks noChangeAspect="1"/>
          </p:cNvPicPr>
          <p:nvPr/>
        </p:nvPicPr>
        <p:blipFill>
          <a:blip r:embed="rId7" cstate="print"/>
          <a:stretch>
            <a:fillRect/>
          </a:stretch>
        </p:blipFill>
        <p:spPr>
          <a:xfrm>
            <a:off x="0" y="0"/>
            <a:ext cx="2845594" cy="3372247"/>
          </a:xfrm>
          <a:prstGeom prst="rect">
            <a:avLst/>
          </a:prstGeom>
        </p:spPr>
      </p:pic>
      <p:grpSp>
        <p:nvGrpSpPr>
          <p:cNvPr id="47" name="Group 46"/>
          <p:cNvGrpSpPr/>
          <p:nvPr/>
        </p:nvGrpSpPr>
        <p:grpSpPr>
          <a:xfrm>
            <a:off x="16637794" y="798512"/>
            <a:ext cx="3544150" cy="2144453"/>
            <a:chOff x="4504081" y="43967400"/>
            <a:chExt cx="7280884" cy="3898413"/>
          </a:xfrm>
        </p:grpSpPr>
        <p:pic>
          <p:nvPicPr>
            <p:cNvPr id="45" name="Picture 44" descr="TSHR1.png"/>
            <p:cNvPicPr>
              <a:picLocks noChangeAspect="1"/>
            </p:cNvPicPr>
            <p:nvPr/>
          </p:nvPicPr>
          <p:blipFill>
            <a:blip r:embed="rId8" cstate="print"/>
            <a:stretch>
              <a:fillRect/>
            </a:stretch>
          </p:blipFill>
          <p:spPr>
            <a:xfrm>
              <a:off x="4504081" y="45075595"/>
              <a:ext cx="2733152" cy="2590801"/>
            </a:xfrm>
            <a:prstGeom prst="rect">
              <a:avLst/>
            </a:prstGeom>
          </p:spPr>
        </p:pic>
        <p:pic>
          <p:nvPicPr>
            <p:cNvPr id="44" name="Picture 43" descr="TSHR2.png"/>
            <p:cNvPicPr>
              <a:picLocks noChangeAspect="1"/>
            </p:cNvPicPr>
            <p:nvPr/>
          </p:nvPicPr>
          <p:blipFill>
            <a:blip r:embed="rId9" cstate="print"/>
            <a:stretch>
              <a:fillRect/>
            </a:stretch>
          </p:blipFill>
          <p:spPr>
            <a:xfrm>
              <a:off x="6705600" y="43967400"/>
              <a:ext cx="5079365" cy="3898413"/>
            </a:xfrm>
            <a:prstGeom prst="rect">
              <a:avLst/>
            </a:prstGeom>
          </p:spPr>
        </p:pic>
      </p:grpSp>
      <p:pic>
        <p:nvPicPr>
          <p:cNvPr id="1027" name="Picture 3"/>
          <p:cNvPicPr>
            <a:picLocks noChangeAspect="1" noChangeArrowheads="1"/>
          </p:cNvPicPr>
          <p:nvPr/>
        </p:nvPicPr>
        <p:blipFill>
          <a:blip r:embed="rId10" cstate="print"/>
          <a:srcRect/>
          <a:stretch>
            <a:fillRect/>
          </a:stretch>
        </p:blipFill>
        <p:spPr bwMode="auto">
          <a:xfrm>
            <a:off x="6884194" y="15047911"/>
            <a:ext cx="4114800" cy="5086125"/>
          </a:xfrm>
          <a:prstGeom prst="rect">
            <a:avLst/>
          </a:prstGeom>
          <a:noFill/>
          <a:ln w="9525">
            <a:noFill/>
            <a:miter lim="800000"/>
            <a:headEnd/>
            <a:tailEnd/>
          </a:ln>
          <a:effectLst/>
        </p:spPr>
      </p:pic>
      <p:sp>
        <p:nvSpPr>
          <p:cNvPr id="36" name="Rounded Rectangle 35"/>
          <p:cNvSpPr/>
          <p:nvPr/>
        </p:nvSpPr>
        <p:spPr>
          <a:xfrm>
            <a:off x="13970794" y="2855912"/>
            <a:ext cx="6172200" cy="1447800"/>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210760" tIns="105380" rIns="210760" bIns="105380" rtlCol="0" anchor="ctr"/>
          <a:lstStyle/>
          <a:p>
            <a:pPr algn="ctr"/>
            <a:r>
              <a:rPr lang="en-AU" sz="4100" dirty="0" smtClean="0"/>
              <a:t>TSHR – </a:t>
            </a:r>
          </a:p>
          <a:p>
            <a:pPr algn="ctr"/>
            <a:r>
              <a:rPr lang="en-AU" sz="4100" dirty="0" smtClean="0"/>
              <a:t>The domestication gene?</a:t>
            </a:r>
            <a:endParaRPr lang="en-AU" sz="4100" dirty="0"/>
          </a:p>
        </p:txBody>
      </p:sp>
      <p:sp>
        <p:nvSpPr>
          <p:cNvPr id="55" name="Rectangle 54"/>
          <p:cNvSpPr/>
          <p:nvPr/>
        </p:nvSpPr>
        <p:spPr>
          <a:xfrm>
            <a:off x="4369594" y="0"/>
            <a:ext cx="12603872" cy="3278208"/>
          </a:xfrm>
          <a:prstGeom prst="rect">
            <a:avLst/>
          </a:prstGeom>
          <a:noFill/>
          <a:ln>
            <a:noFill/>
          </a:ln>
        </p:spPr>
        <p:txBody>
          <a:bodyPr wrap="square" lIns="46104" tIns="23052" rIns="46104" bIns="23052">
            <a:spAutoFit/>
          </a:bodyPr>
          <a:lstStyle/>
          <a:p>
            <a:pPr algn="ctr"/>
            <a:r>
              <a:rPr lang="en-AU" sz="4800" b="1" dirty="0" smtClean="0">
                <a:ln w="3175" cmpd="sng">
                  <a:solidFill>
                    <a:schemeClr val="accent6">
                      <a:lumMod val="75000"/>
                    </a:schemeClr>
                  </a:solidFill>
                  <a:prstDash val="solid"/>
                </a:ln>
                <a:solidFill>
                  <a:srgbClr val="FFC000"/>
                </a:solidFill>
                <a:effectLst>
                  <a:glow rad="101600">
                    <a:schemeClr val="accent6">
                      <a:satMod val="175000"/>
                      <a:alpha val="40000"/>
                    </a:schemeClr>
                  </a:glow>
                  <a:outerShdw blurRad="50800" dist="40000" dir="5400000" algn="tl" rotWithShape="0">
                    <a:srgbClr val="000000">
                      <a:shade val="5000"/>
                      <a:satMod val="120000"/>
                      <a:alpha val="33000"/>
                    </a:srgbClr>
                  </a:outerShdw>
                </a:effectLst>
                <a:latin typeface="Adobe Fan Heiti Std B" pitchFamily="34" charset="-128"/>
                <a:ea typeface="Adobe Fan Heiti Std B" pitchFamily="34" charset="-128"/>
              </a:rPr>
              <a:t/>
            </a:r>
            <a:br>
              <a:rPr lang="en-AU" sz="4800" b="1" dirty="0" smtClean="0">
                <a:ln w="3175" cmpd="sng">
                  <a:solidFill>
                    <a:schemeClr val="accent6">
                      <a:lumMod val="75000"/>
                    </a:schemeClr>
                  </a:solidFill>
                  <a:prstDash val="solid"/>
                </a:ln>
                <a:solidFill>
                  <a:srgbClr val="FFC000"/>
                </a:solidFill>
                <a:effectLst>
                  <a:glow rad="101600">
                    <a:schemeClr val="accent6">
                      <a:satMod val="175000"/>
                      <a:alpha val="40000"/>
                    </a:schemeClr>
                  </a:glow>
                  <a:outerShdw blurRad="50800" dist="40000" dir="5400000" algn="tl" rotWithShape="0">
                    <a:srgbClr val="000000">
                      <a:shade val="5000"/>
                      <a:satMod val="120000"/>
                      <a:alpha val="33000"/>
                    </a:srgbClr>
                  </a:outerShdw>
                </a:effectLst>
                <a:latin typeface="Adobe Fan Heiti Std B" pitchFamily="34" charset="-128"/>
                <a:ea typeface="Adobe Fan Heiti Std B" pitchFamily="34" charset="-128"/>
              </a:rPr>
            </a:br>
            <a:r>
              <a:rPr lang="en-AU" sz="4800" b="1" dirty="0" smtClean="0">
                <a:ln w="3175" cmpd="sng">
                  <a:solidFill>
                    <a:schemeClr val="accent6">
                      <a:lumMod val="75000"/>
                    </a:schemeClr>
                  </a:solidFill>
                  <a:prstDash val="solid"/>
                </a:ln>
                <a:solidFill>
                  <a:srgbClr val="FFC000"/>
                </a:solidFill>
                <a:effectLst>
                  <a:glow rad="101600">
                    <a:schemeClr val="accent6">
                      <a:satMod val="175000"/>
                      <a:alpha val="40000"/>
                    </a:schemeClr>
                  </a:glow>
                  <a:outerShdw blurRad="50800" dist="40000" dir="5400000" algn="tl" rotWithShape="0">
                    <a:srgbClr val="000000">
                      <a:shade val="5000"/>
                      <a:satMod val="120000"/>
                      <a:alpha val="33000"/>
                    </a:srgbClr>
                  </a:outerShdw>
                </a:effectLst>
                <a:latin typeface="Adobe Fan Heiti Std B" pitchFamily="34" charset="-128"/>
                <a:ea typeface="Adobe Fan Heiti Std B" pitchFamily="34" charset="-128"/>
              </a:rPr>
              <a:t> </a:t>
            </a:r>
            <a:r>
              <a:rPr lang="en-AU" sz="5400" b="1" dirty="0" smtClean="0">
                <a:ln w="3175" cmpd="sng">
                  <a:solidFill>
                    <a:schemeClr val="accent6">
                      <a:lumMod val="75000"/>
                    </a:schemeClr>
                  </a:solidFill>
                  <a:prstDash val="solid"/>
                </a:ln>
                <a:solidFill>
                  <a:srgbClr val="FFC000"/>
                </a:solidFill>
                <a:effectLst>
                  <a:glow rad="101600">
                    <a:schemeClr val="accent6">
                      <a:satMod val="175000"/>
                      <a:alpha val="40000"/>
                    </a:schemeClr>
                  </a:glow>
                  <a:outerShdw blurRad="50800" dist="40000" dir="5400000" algn="tl" rotWithShape="0">
                    <a:srgbClr val="000000">
                      <a:shade val="5000"/>
                      <a:satMod val="120000"/>
                      <a:alpha val="33000"/>
                    </a:srgbClr>
                  </a:outerShdw>
                </a:effectLst>
                <a:latin typeface="Adobe Fan Heiti Std B" pitchFamily="34" charset="-128"/>
                <a:ea typeface="Adobe Fan Heiti Std B" pitchFamily="34" charset="-128"/>
              </a:rPr>
              <a:t>Effects of a mutation in the TSHR- gene on  social and fear related behaviours in chickens</a:t>
            </a:r>
            <a:r>
              <a:rPr lang="en-AU" sz="5400" b="1" dirty="0" smtClean="0">
                <a:ln w="3175" cmpd="sng">
                  <a:solidFill>
                    <a:schemeClr val="accent6">
                      <a:lumMod val="75000"/>
                    </a:schemeClr>
                  </a:solidFill>
                  <a:prstDash val="solid"/>
                </a:ln>
                <a:solidFill>
                  <a:srgbClr val="FFC000"/>
                </a:solidFill>
                <a:effectLst>
                  <a:outerShdw blurRad="50800" dist="40000" dir="5400000" algn="tl" rotWithShape="0">
                    <a:srgbClr val="000000">
                      <a:shade val="5000"/>
                      <a:satMod val="120000"/>
                      <a:alpha val="33000"/>
                    </a:srgbClr>
                  </a:outerShdw>
                </a:effectLst>
                <a:latin typeface="Adobe Fan Heiti Std B" pitchFamily="34" charset="-128"/>
                <a:ea typeface="Adobe Fan Heiti Std B" pitchFamily="34" charset="-128"/>
              </a:rPr>
              <a:t>.</a:t>
            </a:r>
            <a:endParaRPr lang="en-AU" sz="5400" b="1" dirty="0">
              <a:ln w="3175" cmpd="sng">
                <a:solidFill>
                  <a:schemeClr val="accent6">
                    <a:lumMod val="75000"/>
                  </a:schemeClr>
                </a:solidFill>
                <a:prstDash val="solid"/>
              </a:ln>
              <a:solidFill>
                <a:srgbClr val="FFC000"/>
              </a:solidFill>
              <a:effectLst>
                <a:outerShdw blurRad="50800" dist="40000" dir="5400000" algn="tl" rotWithShape="0">
                  <a:srgbClr val="000000">
                    <a:shade val="5000"/>
                    <a:satMod val="120000"/>
                    <a:alpha val="33000"/>
                  </a:srgbClr>
                </a:outerShdw>
              </a:effectLst>
            </a:endParaRPr>
          </a:p>
        </p:txBody>
      </p:sp>
      <p:sp>
        <p:nvSpPr>
          <p:cNvPr id="56" name="TextBox 55"/>
          <p:cNvSpPr txBox="1"/>
          <p:nvPr/>
        </p:nvSpPr>
        <p:spPr>
          <a:xfrm>
            <a:off x="559594" y="17105312"/>
            <a:ext cx="4800600" cy="2262545"/>
          </a:xfrm>
          <a:prstGeom prst="rect">
            <a:avLst/>
          </a:prstGeom>
          <a:noFill/>
        </p:spPr>
        <p:txBody>
          <a:bodyPr wrap="square" lIns="46104" tIns="23052" rIns="46104" bIns="23052" rtlCol="0">
            <a:spAutoFit/>
          </a:bodyPr>
          <a:lstStyle/>
          <a:p>
            <a:r>
              <a:rPr lang="en-US" sz="3600" dirty="0" smtClean="0"/>
              <a:t>Aerial predator measures</a:t>
            </a:r>
          </a:p>
          <a:p>
            <a:r>
              <a:rPr lang="en-US" sz="3600" dirty="0" smtClean="0"/>
              <a:t>the chicken’s response  to a  potential predator </a:t>
            </a:r>
          </a:p>
          <a:p>
            <a:endParaRPr lang="en-AU" sz="3600" dirty="0"/>
          </a:p>
        </p:txBody>
      </p:sp>
      <p:pic>
        <p:nvPicPr>
          <p:cNvPr id="1026" name="Picture 2"/>
          <p:cNvPicPr>
            <a:picLocks noChangeAspect="1" noChangeArrowheads="1"/>
          </p:cNvPicPr>
          <p:nvPr/>
        </p:nvPicPr>
        <p:blipFill>
          <a:blip r:embed="rId11" cstate="print"/>
          <a:srcRect/>
          <a:stretch>
            <a:fillRect/>
          </a:stretch>
        </p:blipFill>
        <p:spPr bwMode="auto">
          <a:xfrm>
            <a:off x="559594" y="11466512"/>
            <a:ext cx="4428861" cy="5559012"/>
          </a:xfrm>
          <a:prstGeom prst="rect">
            <a:avLst/>
          </a:prstGeom>
          <a:noFill/>
          <a:ln w="9525">
            <a:noFill/>
            <a:miter lim="800000"/>
            <a:headEnd/>
            <a:tailEnd/>
          </a:ln>
          <a:effectLst/>
        </p:spPr>
      </p:pic>
      <p:sp>
        <p:nvSpPr>
          <p:cNvPr id="23" name="Rounded Rectangle 22"/>
          <p:cNvSpPr/>
          <p:nvPr/>
        </p:nvSpPr>
        <p:spPr>
          <a:xfrm>
            <a:off x="788194" y="10018712"/>
            <a:ext cx="4221903" cy="1051752"/>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210760" tIns="105380" rIns="210760" bIns="105380" rtlCol="0" anchor="ctr"/>
          <a:lstStyle/>
          <a:p>
            <a:pPr algn="ctr"/>
            <a:r>
              <a:rPr lang="en-AU" sz="4100" dirty="0" smtClean="0"/>
              <a:t>Aerial predator </a:t>
            </a:r>
            <a:endParaRPr lang="en-AU" sz="4100" dirty="0"/>
          </a:p>
        </p:txBody>
      </p:sp>
      <p:sp>
        <p:nvSpPr>
          <p:cNvPr id="48" name="Rounded Rectangle 47"/>
          <p:cNvSpPr/>
          <p:nvPr/>
        </p:nvSpPr>
        <p:spPr>
          <a:xfrm>
            <a:off x="12218194" y="11390312"/>
            <a:ext cx="8839200" cy="4114800"/>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3600" dirty="0" smtClean="0"/>
              <a:t>The domesticated breed White Leghorn and the wild breed Red Junglefowl where used as control group. </a:t>
            </a:r>
            <a:r>
              <a:rPr lang="en-US" sz="3600" dirty="0" smtClean="0"/>
              <a:t>The TSHR individuals consisted of both homozygotes for both of the alternative alleles (</a:t>
            </a:r>
            <a:r>
              <a:rPr lang="en-US" sz="3600" dirty="0" err="1" smtClean="0"/>
              <a:t>Wildtyp</a:t>
            </a:r>
            <a:r>
              <a:rPr lang="en-US" sz="3600" dirty="0" smtClean="0"/>
              <a:t> and Mutant) and heterozygotes.</a:t>
            </a:r>
          </a:p>
        </p:txBody>
      </p:sp>
      <p:sp>
        <p:nvSpPr>
          <p:cNvPr id="52" name="Rounded Rectangle 51"/>
          <p:cNvSpPr/>
          <p:nvPr/>
        </p:nvSpPr>
        <p:spPr>
          <a:xfrm>
            <a:off x="15189994" y="10780712"/>
            <a:ext cx="2743200" cy="838200"/>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100" dirty="0" smtClean="0"/>
              <a:t>Material</a:t>
            </a:r>
            <a:endParaRPr lang="en-AU" sz="4100" dirty="0"/>
          </a:p>
        </p:txBody>
      </p:sp>
      <p:cxnSp>
        <p:nvCxnSpPr>
          <p:cNvPr id="53" name="Straight Arrow Connector 52"/>
          <p:cNvCxnSpPr/>
          <p:nvPr/>
        </p:nvCxnSpPr>
        <p:spPr>
          <a:xfrm rot="10800000" flipV="1">
            <a:off x="8255794" y="18095912"/>
            <a:ext cx="838200" cy="38100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pic>
        <p:nvPicPr>
          <p:cNvPr id="62" name="Picture 61" descr="dna-double-helix2.png"/>
          <p:cNvPicPr>
            <a:picLocks noChangeAspect="1"/>
          </p:cNvPicPr>
          <p:nvPr/>
        </p:nvPicPr>
        <p:blipFill>
          <a:blip r:embed="rId12" cstate="print">
            <a:lum bright="-10000"/>
          </a:blip>
          <a:srcRect l="13743"/>
          <a:stretch>
            <a:fillRect/>
          </a:stretch>
        </p:blipFill>
        <p:spPr>
          <a:xfrm rot="5400000">
            <a:off x="1131888" y="265906"/>
            <a:ext cx="4075111" cy="3543299"/>
          </a:xfrm>
          <a:prstGeom prst="rect">
            <a:avLst/>
          </a:prstGeom>
        </p:spPr>
      </p:pic>
      <p:sp>
        <p:nvSpPr>
          <p:cNvPr id="57" name="TextBox 56"/>
          <p:cNvSpPr txBox="1"/>
          <p:nvPr/>
        </p:nvSpPr>
        <p:spPr>
          <a:xfrm>
            <a:off x="8865394" y="17714912"/>
            <a:ext cx="861967" cy="400110"/>
          </a:xfrm>
          <a:prstGeom prst="rect">
            <a:avLst/>
          </a:prstGeom>
          <a:noFill/>
        </p:spPr>
        <p:txBody>
          <a:bodyPr wrap="none" rtlCol="0">
            <a:spAutoFit/>
          </a:bodyPr>
          <a:lstStyle/>
          <a:p>
            <a:r>
              <a:rPr lang="en-AU" sz="2000" b="1" dirty="0" smtClean="0">
                <a:solidFill>
                  <a:schemeClr val="bg1"/>
                </a:solidFill>
                <a:latin typeface="Arial Black" pitchFamily="34" charset="0"/>
                <a:ea typeface="Adobe Fan Heiti Std B" pitchFamily="34" charset="-128"/>
              </a:rPr>
              <a:t>Food</a:t>
            </a:r>
            <a:endParaRPr lang="en-AU" sz="2000" b="1" dirty="0">
              <a:solidFill>
                <a:schemeClr val="bg1"/>
              </a:solidFill>
              <a:latin typeface="Arial Black" pitchFamily="34" charset="0"/>
              <a:ea typeface="Adobe Fan Heiti Std B" pitchFamily="34" charset="-128"/>
            </a:endParaRPr>
          </a:p>
        </p:txBody>
      </p:sp>
      <p:pic>
        <p:nvPicPr>
          <p:cNvPr id="41" name="Picture 40" descr="Rooster.png"/>
          <p:cNvPicPr>
            <a:picLocks noChangeAspect="1"/>
          </p:cNvPicPr>
          <p:nvPr/>
        </p:nvPicPr>
        <p:blipFill>
          <a:blip r:embed="rId7" cstate="print"/>
          <a:stretch>
            <a:fillRect/>
          </a:stretch>
        </p:blipFill>
        <p:spPr>
          <a:xfrm>
            <a:off x="0" y="646112"/>
            <a:ext cx="3225659" cy="3372247"/>
          </a:xfrm>
          <a:prstGeom prst="rect">
            <a:avLst/>
          </a:prstGeom>
        </p:spPr>
      </p:pic>
      <p:sp>
        <p:nvSpPr>
          <p:cNvPr id="8" name="Rounded Rectangle 7"/>
          <p:cNvSpPr/>
          <p:nvPr/>
        </p:nvSpPr>
        <p:spPr>
          <a:xfrm>
            <a:off x="330994" y="3846512"/>
            <a:ext cx="11887200" cy="4419600"/>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46093" tIns="23046" rIns="46093" bIns="23046" rtlCol="0" anchor="ctr"/>
          <a:lstStyle/>
          <a:p>
            <a:endParaRPr lang="en-US" sz="3600" dirty="0" smtClean="0"/>
          </a:p>
          <a:p>
            <a:endParaRPr lang="en-US" sz="3600" dirty="0" smtClean="0"/>
          </a:p>
          <a:p>
            <a:pPr algn="ctr"/>
            <a:r>
              <a:rPr lang="en-US" sz="3600" dirty="0" smtClean="0"/>
              <a:t>A mutation in the TSHR gene will affect different traits which are considered central for domestication in chickens. The TSHR mutant is believed to express similar behaviours as the domesticated White Leghorn, and the TSHR </a:t>
            </a:r>
            <a:r>
              <a:rPr lang="en-US" sz="3600" dirty="0" err="1" smtClean="0"/>
              <a:t>wildtype</a:t>
            </a:r>
            <a:r>
              <a:rPr lang="en-US" sz="3600" dirty="0" smtClean="0"/>
              <a:t> the wild breed Red Junglefowl . Four tests will be carried out to measure different aspects of social, exploratory and fear related behaviours.  </a:t>
            </a:r>
            <a:endParaRPr lang="en-AU" sz="3600" dirty="0" smtClean="0"/>
          </a:p>
          <a:p>
            <a:r>
              <a:rPr lang="en-US" sz="3600" b="1" dirty="0" smtClean="0"/>
              <a:t> </a:t>
            </a:r>
            <a:endParaRPr lang="en-AU" sz="3600" dirty="0" smtClean="0"/>
          </a:p>
          <a:p>
            <a:pPr algn="ctr"/>
            <a:r>
              <a:rPr lang="en-US" sz="3600" dirty="0" smtClean="0"/>
              <a:t> </a:t>
            </a:r>
            <a:endParaRPr lang="en-AU" sz="3600" dirty="0"/>
          </a:p>
        </p:txBody>
      </p:sp>
      <p:sp>
        <p:nvSpPr>
          <p:cNvPr id="27" name="Rounded Rectangle 26"/>
          <p:cNvSpPr/>
          <p:nvPr/>
        </p:nvSpPr>
        <p:spPr>
          <a:xfrm>
            <a:off x="4369594" y="3313112"/>
            <a:ext cx="3810000" cy="720196"/>
          </a:xfrm>
          <a:prstGeom prst="roundRect">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lIns="210760" tIns="105380" rIns="210760" bIns="105380" rtlCol="0" anchor="ctr"/>
          <a:lstStyle/>
          <a:p>
            <a:pPr algn="ctr"/>
            <a:r>
              <a:rPr lang="en-AU" sz="4600" dirty="0" smtClean="0"/>
              <a:t> </a:t>
            </a:r>
            <a:r>
              <a:rPr lang="en-AU" sz="4100" dirty="0" smtClean="0"/>
              <a:t>Hypothesis</a:t>
            </a:r>
            <a:endParaRPr lang="en-AU" sz="4100" dirty="0"/>
          </a:p>
        </p:txBody>
      </p:sp>
      <p:pic>
        <p:nvPicPr>
          <p:cNvPr id="63" name="Picture 62" descr="Rooster.png"/>
          <p:cNvPicPr>
            <a:picLocks noChangeAspect="1"/>
          </p:cNvPicPr>
          <p:nvPr/>
        </p:nvPicPr>
        <p:blipFill>
          <a:blip r:embed="rId7" cstate="print"/>
          <a:stretch>
            <a:fillRect/>
          </a:stretch>
        </p:blipFill>
        <p:spPr>
          <a:xfrm>
            <a:off x="5207794" y="21372512"/>
            <a:ext cx="3225659" cy="3372247"/>
          </a:xfrm>
          <a:prstGeom prst="rect">
            <a:avLst/>
          </a:prstGeom>
        </p:spPr>
      </p:pic>
      <p:pic>
        <p:nvPicPr>
          <p:cNvPr id="64" name="Picture 63" descr="Picture2.png"/>
          <p:cNvPicPr>
            <a:picLocks noChangeAspect="1"/>
          </p:cNvPicPr>
          <p:nvPr/>
        </p:nvPicPr>
        <p:blipFill>
          <a:blip r:embed="rId13" cstate="print"/>
          <a:stretch>
            <a:fillRect/>
          </a:stretch>
        </p:blipFill>
        <p:spPr>
          <a:xfrm>
            <a:off x="18771394" y="21524912"/>
            <a:ext cx="2254172" cy="1968135"/>
          </a:xfrm>
          <a:prstGeom prst="rect">
            <a:avLst/>
          </a:prstGeom>
        </p:spPr>
      </p:pic>
      <p:pic>
        <p:nvPicPr>
          <p:cNvPr id="39" name="Picture 38" descr="http://www.modelinia.com/__wordpress__/wp-content/uploads/2009/04/chicken2.gif"/>
          <p:cNvPicPr>
            <a:picLocks noChangeAspect="1" noChangeArrowheads="1"/>
          </p:cNvPicPr>
          <p:nvPr/>
        </p:nvPicPr>
        <p:blipFill>
          <a:blip r:embed="rId14" cstate="print"/>
          <a:srcRect/>
          <a:stretch>
            <a:fillRect/>
          </a:stretch>
        </p:blipFill>
        <p:spPr bwMode="auto">
          <a:xfrm>
            <a:off x="1702594" y="7808912"/>
            <a:ext cx="2438400" cy="2255063"/>
          </a:xfrm>
          <a:prstGeom prst="rect">
            <a:avLst/>
          </a:prstGeom>
          <a:noFill/>
        </p:spPr>
      </p:pic>
      <p:pic>
        <p:nvPicPr>
          <p:cNvPr id="58" name="Picture 57" descr="Picture2.png"/>
          <p:cNvPicPr>
            <a:picLocks noChangeAspect="1"/>
          </p:cNvPicPr>
          <p:nvPr/>
        </p:nvPicPr>
        <p:blipFill>
          <a:blip r:embed="rId13" cstate="print"/>
          <a:stretch>
            <a:fillRect/>
          </a:stretch>
        </p:blipFill>
        <p:spPr>
          <a:xfrm>
            <a:off x="11379994" y="9790112"/>
            <a:ext cx="2254172" cy="19681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427</Words>
  <Application>Microsoft Office PowerPoint</Application>
  <PresentationFormat>Custom</PresentationFormat>
  <Paragraphs>49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domestication gene ?  – Effects of a mutation in the TSHR- gene on reproduction and behaviour in chickens.</dc:title>
  <dc:creator>Johanna</dc:creator>
  <cp:lastModifiedBy>Johanna</cp:lastModifiedBy>
  <cp:revision>55</cp:revision>
  <dcterms:created xsi:type="dcterms:W3CDTF">2011-04-08T13:23:02Z</dcterms:created>
  <dcterms:modified xsi:type="dcterms:W3CDTF">2011-05-19T09:32:06Z</dcterms:modified>
</cp:coreProperties>
</file>