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21386800" cy="3024346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EAEAEA"/>
    <a:srgbClr val="009900"/>
    <a:srgbClr val="33CC33"/>
    <a:srgbClr val="FFFF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20" d="100"/>
          <a:sy n="20" d="100"/>
        </p:scale>
        <p:origin x="-2784" y="-210"/>
      </p:cViewPr>
      <p:guideLst>
        <p:guide orient="horz" pos="19050"/>
        <p:guide pos="134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375" y="9394825"/>
            <a:ext cx="18180050" cy="6483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338" y="17138650"/>
            <a:ext cx="14970125" cy="77279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A9FE3-B8FF-4381-B7AB-75CDFDAA06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262F6C-5A96-450F-9DEA-615ED28A5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6700" y="1211263"/>
            <a:ext cx="4811713" cy="25801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388" y="1211263"/>
            <a:ext cx="14285912" cy="25801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0C777-57B5-42F6-A2A4-5B3EC8719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976D6-4D95-421F-8DD4-E978074042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00" y="19434175"/>
            <a:ext cx="18178463" cy="6007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00" y="12819063"/>
            <a:ext cx="18178463" cy="661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F5CAB-D69B-4DEB-A541-B734343EA4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388" y="7059613"/>
            <a:ext cx="9548812" cy="19953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69600" y="7059613"/>
            <a:ext cx="9548813" cy="19953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BB9E2D-175B-41F3-BB70-FFE64ABF49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1263"/>
            <a:ext cx="19246850" cy="50403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975" y="6769100"/>
            <a:ext cx="9448800" cy="2822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975" y="9591675"/>
            <a:ext cx="9448800" cy="17424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850" y="6769100"/>
            <a:ext cx="9451975" cy="2822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850" y="9591675"/>
            <a:ext cx="9451975" cy="17424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DA0E8-1CFD-4CCF-97BF-E0DDA71BEA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FE02E4-3AC5-4E2A-A46F-A24F6CA65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673B0-9947-43D9-83C5-72BA0280CE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35800" cy="5124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363" y="1204913"/>
            <a:ext cx="11955462" cy="25811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975" y="6329363"/>
            <a:ext cx="7035800" cy="206867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C8DB7-922F-4D6B-A811-DA5301E639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588" y="21170900"/>
            <a:ext cx="12831762" cy="2498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588" y="2701925"/>
            <a:ext cx="12831762" cy="18146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588" y="23669625"/>
            <a:ext cx="12831762" cy="3549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00D4B-C0A0-439F-B349-C9456F6781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8388" y="1211263"/>
            <a:ext cx="1925002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0" tIns="147615" rIns="295230" bIns="1476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388" y="7059613"/>
            <a:ext cx="19250025" cy="1995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0" tIns="147615" rIns="295230" bIns="147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8388" y="27539950"/>
            <a:ext cx="4992687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0" tIns="147615" rIns="295230" bIns="147615" numCol="1" anchor="t" anchorCtr="0" compatLnSpc="1">
            <a:prstTxWarp prst="textNoShape">
              <a:avLst/>
            </a:prstTxWarp>
          </a:bodyPr>
          <a:lstStyle>
            <a:lvl1pPr>
              <a:defRPr sz="4600"/>
            </a:lvl1pPr>
          </a:lstStyle>
          <a:p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675" y="27539950"/>
            <a:ext cx="677545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0" tIns="147615" rIns="295230" bIns="147615" numCol="1" anchor="t" anchorCtr="0" compatLnSpc="1">
            <a:prstTxWarp prst="textNoShape">
              <a:avLst/>
            </a:prstTxWarp>
          </a:bodyPr>
          <a:lstStyle>
            <a:lvl1pPr algn="ctr">
              <a:defRPr sz="4600"/>
            </a:lvl1pPr>
          </a:lstStyle>
          <a:p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725" y="27539950"/>
            <a:ext cx="4992688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0" tIns="147615" rIns="295230" bIns="147615" numCol="1" anchor="t" anchorCtr="0" compatLnSpc="1">
            <a:prstTxWarp prst="textNoShape">
              <a:avLst/>
            </a:prstTxWarp>
          </a:bodyPr>
          <a:lstStyle>
            <a:lvl1pPr algn="r">
              <a:defRPr sz="4600"/>
            </a:lvl1pPr>
          </a:lstStyle>
          <a:p>
            <a:fld id="{6EF3DF28-DFD2-4664-AF2F-EE6651BBBC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300">
          <a:solidFill>
            <a:schemeClr val="tx2"/>
          </a:solidFill>
          <a:latin typeface="Arial" charset="0"/>
        </a:defRPr>
      </a:lvl9pPr>
    </p:titleStyle>
    <p:bodyStyle>
      <a:lvl1pPr marL="1104900" indent="-1104900" algn="l" defTabSz="2951163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3925" algn="l" defTabSz="2951163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9775" algn="l" defTabSz="2951163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</a:defRPr>
      </a:lvl3pPr>
      <a:lvl4pPr marL="5165725" indent="-735013" algn="l" defTabSz="2951163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0513" indent="-735013" algn="l" defTabSz="2951163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7713" indent="-735013" algn="l" defTabSz="2951163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4913" indent="-735013" algn="l" defTabSz="2951163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2113" indent="-735013" algn="l" defTabSz="2951163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69313" indent="-735013" algn="l" defTabSz="2951163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539750" y="360363"/>
            <a:ext cx="20232688" cy="2951162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50000">
                <a:srgbClr val="66FF33"/>
              </a:gs>
              <a:gs pos="100000">
                <a:srgbClr val="33CC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80501" dir="3042636" algn="ctr" rotWithShape="0">
              <a:srgbClr val="E4E4E4"/>
            </a:outerShdw>
          </a:effectLst>
        </p:spPr>
        <p:txBody>
          <a:bodyPr wrap="none" anchor="ctr"/>
          <a:lstStyle/>
          <a:p>
            <a:endParaRPr lang="sv-SE"/>
          </a:p>
        </p:txBody>
      </p:sp>
      <p:sp>
        <p:nvSpPr>
          <p:cNvPr id="24580" name="Text Box 77"/>
          <p:cNvSpPr txBox="1">
            <a:spLocks noChangeArrowheads="1"/>
          </p:cNvSpPr>
          <p:nvPr/>
        </p:nvSpPr>
        <p:spPr bwMode="auto">
          <a:xfrm>
            <a:off x="396875" y="17497425"/>
            <a:ext cx="20989925" cy="363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2951163">
              <a:spcAft>
                <a:spcPct val="30000"/>
              </a:spcAft>
            </a:pPr>
            <a:r>
              <a:rPr lang="en-US" sz="5400" b="1" dirty="0">
                <a:solidFill>
                  <a:srgbClr val="66FF33"/>
                </a:solidFill>
                <a:latin typeface="Constantia" pitchFamily="18" charset="0"/>
              </a:rPr>
              <a:t>CONCLUSIONS</a:t>
            </a:r>
          </a:p>
          <a:p>
            <a:pPr algn="ctr" defTabSz="2951163">
              <a:spcAft>
                <a:spcPct val="40000"/>
              </a:spcAft>
            </a:pPr>
            <a:r>
              <a:rPr lang="en-GB" sz="4000" dirty="0">
                <a:solidFill>
                  <a:schemeClr val="bg1"/>
                </a:solidFill>
                <a:latin typeface="Constantia" pitchFamily="18" charset="0"/>
              </a:rPr>
              <a:t>Oak mortality is caused by a combination of </a:t>
            </a:r>
            <a:r>
              <a:rPr lang="en-GB" sz="4000" dirty="0" smtClean="0">
                <a:solidFill>
                  <a:schemeClr val="bg1"/>
                </a:solidFill>
                <a:latin typeface="Constantia" pitchFamily="18" charset="0"/>
              </a:rPr>
              <a:t> long- </a:t>
            </a:r>
            <a:r>
              <a:rPr lang="en-GB" sz="4000" dirty="0">
                <a:solidFill>
                  <a:schemeClr val="bg1"/>
                </a:solidFill>
                <a:latin typeface="Constantia" pitchFamily="18" charset="0"/>
              </a:rPr>
              <a:t>and short-term stresses.</a:t>
            </a:r>
          </a:p>
          <a:p>
            <a:pPr algn="ctr" defTabSz="2951163">
              <a:spcAft>
                <a:spcPct val="60000"/>
              </a:spcAft>
            </a:pPr>
            <a:r>
              <a:rPr lang="en-GB" sz="4000" dirty="0">
                <a:solidFill>
                  <a:schemeClr val="bg1"/>
                </a:solidFill>
                <a:latin typeface="Constantia" pitchFamily="18" charset="0"/>
              </a:rPr>
              <a:t> Equal need of studying present as well as past factors influencing the oak’s vigour.</a:t>
            </a:r>
            <a:endParaRPr lang="en-US" sz="4000" dirty="0">
              <a:solidFill>
                <a:schemeClr val="bg1"/>
              </a:solidFill>
              <a:latin typeface="Constantia" pitchFamily="18" charset="0"/>
            </a:endParaRPr>
          </a:p>
          <a:p>
            <a:pPr algn="ctr" defTabSz="2951163">
              <a:spcAft>
                <a:spcPct val="50000"/>
              </a:spcAft>
            </a:pPr>
            <a:endParaRPr lang="sv-SE" sz="4000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24581" name="Text Box 66"/>
          <p:cNvSpPr txBox="1">
            <a:spLocks noChangeArrowheads="1"/>
          </p:cNvSpPr>
          <p:nvPr/>
        </p:nvSpPr>
        <p:spPr bwMode="auto">
          <a:xfrm>
            <a:off x="10045700" y="5040313"/>
            <a:ext cx="10585450" cy="113172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1163">
              <a:spcAft>
                <a:spcPct val="30000"/>
              </a:spcAft>
            </a:pPr>
            <a:r>
              <a:rPr lang="en-GB" sz="3600" b="1">
                <a:solidFill>
                  <a:srgbClr val="66FF33"/>
                </a:solidFill>
                <a:latin typeface="Constantia" pitchFamily="18" charset="0"/>
              </a:rPr>
              <a:t>       </a:t>
            </a:r>
            <a:r>
              <a:rPr lang="en-GB" sz="3800" b="1">
                <a:solidFill>
                  <a:srgbClr val="66FF33"/>
                </a:solidFill>
                <a:latin typeface="Constantia" pitchFamily="18" charset="0"/>
              </a:rPr>
              <a:t>BACKGROUND</a:t>
            </a:r>
          </a:p>
          <a:p>
            <a:pPr defTabSz="2951163"/>
            <a:r>
              <a:rPr lang="en-GB" sz="3400">
                <a:solidFill>
                  <a:schemeClr val="bg1"/>
                </a:solidFill>
                <a:latin typeface="Constantia" pitchFamily="18" charset="0"/>
              </a:rPr>
              <a:t>          </a:t>
            </a:r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- Severe o</a:t>
            </a:r>
            <a:r>
              <a:rPr lang="sv-SE" sz="3500">
                <a:solidFill>
                  <a:schemeClr val="bg1"/>
                </a:solidFill>
                <a:latin typeface="Constantia" pitchFamily="18" charset="0"/>
              </a:rPr>
              <a:t>ak </a:t>
            </a:r>
            <a:r>
              <a:rPr lang="sv-SE" sz="3500" i="1">
                <a:solidFill>
                  <a:schemeClr val="bg1"/>
                </a:solidFill>
                <a:latin typeface="Constantia" pitchFamily="18" charset="0"/>
              </a:rPr>
              <a:t>(Quercus spp.)</a:t>
            </a:r>
            <a:r>
              <a:rPr lang="sv-SE" sz="3500">
                <a:solidFill>
                  <a:schemeClr val="bg1"/>
                </a:solidFill>
                <a:latin typeface="Constantia" pitchFamily="18" charset="0"/>
              </a:rPr>
              <a:t> declines have been </a:t>
            </a:r>
          </a:p>
          <a:p>
            <a:pPr defTabSz="2951163">
              <a:spcAft>
                <a:spcPct val="60000"/>
              </a:spcAft>
            </a:pPr>
            <a:r>
              <a:rPr lang="sv-SE" sz="3500">
                <a:solidFill>
                  <a:schemeClr val="bg1"/>
                </a:solidFill>
                <a:latin typeface="Constantia" pitchFamily="18" charset="0"/>
              </a:rPr>
              <a:t>             recorded in many parts of Europe.</a:t>
            </a:r>
          </a:p>
          <a:p>
            <a:pPr defTabSz="2951163"/>
            <a:r>
              <a:rPr lang="sv-SE" sz="3500">
                <a:solidFill>
                  <a:schemeClr val="bg1"/>
                </a:solidFill>
                <a:latin typeface="Constantia" pitchFamily="18" charset="0"/>
              </a:rPr>
              <a:t>             - The causes of the declines are still poorly       </a:t>
            </a:r>
          </a:p>
          <a:p>
            <a:pPr defTabSz="2951163"/>
            <a:r>
              <a:rPr lang="sv-SE" sz="3500">
                <a:solidFill>
                  <a:schemeClr val="bg1"/>
                </a:solidFill>
                <a:latin typeface="Constantia" pitchFamily="18" charset="0"/>
              </a:rPr>
              <a:t>                 understood. </a:t>
            </a:r>
          </a:p>
          <a:p>
            <a:pPr defTabSz="2951163">
              <a:spcAft>
                <a:spcPct val="50000"/>
              </a:spcAft>
            </a:pPr>
            <a:endParaRPr lang="en-GB" sz="3500" b="1">
              <a:solidFill>
                <a:srgbClr val="66FF33"/>
              </a:solidFill>
              <a:latin typeface="Constantia" pitchFamily="18" charset="0"/>
            </a:endParaRPr>
          </a:p>
          <a:p>
            <a:pPr defTabSz="2951163">
              <a:spcAft>
                <a:spcPct val="30000"/>
              </a:spcAft>
            </a:pPr>
            <a:r>
              <a:rPr lang="en-GB" sz="3800" b="1">
                <a:solidFill>
                  <a:srgbClr val="66FF33"/>
                </a:solidFill>
                <a:latin typeface="Constantia" pitchFamily="18" charset="0"/>
              </a:rPr>
              <a:t>                   AIM </a:t>
            </a:r>
          </a:p>
          <a:p>
            <a:pPr defTabSz="2951163"/>
            <a:r>
              <a:rPr lang="en-GB" sz="3400">
                <a:solidFill>
                  <a:schemeClr val="bg1"/>
                </a:solidFill>
                <a:latin typeface="Constantia" pitchFamily="18" charset="0"/>
              </a:rPr>
              <a:t>                    </a:t>
            </a:r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- Clarifying the temporal process of oak   </a:t>
            </a:r>
          </a:p>
          <a:p>
            <a:pPr defTabSz="2951163">
              <a:spcAft>
                <a:spcPct val="60000"/>
              </a:spcAft>
            </a:pPr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                     declines.</a:t>
            </a:r>
          </a:p>
          <a:p>
            <a:pPr defTabSz="2951163"/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                    - Identifying environmental variables              </a:t>
            </a:r>
          </a:p>
          <a:p>
            <a:pPr defTabSz="2951163"/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                    that increase the risk of oak mortality.</a:t>
            </a:r>
          </a:p>
          <a:p>
            <a:pPr defTabSz="2951163">
              <a:spcAft>
                <a:spcPct val="50000"/>
              </a:spcAft>
            </a:pPr>
            <a:endParaRPr lang="en-GB" sz="3500">
              <a:solidFill>
                <a:schemeClr val="bg1"/>
              </a:solidFill>
              <a:latin typeface="Constantia" pitchFamily="18" charset="0"/>
            </a:endParaRPr>
          </a:p>
          <a:p>
            <a:pPr defTabSz="2951163">
              <a:spcAft>
                <a:spcPct val="30000"/>
              </a:spcAft>
            </a:pPr>
            <a:r>
              <a:rPr lang="en-GB" sz="3600" b="1">
                <a:solidFill>
                  <a:srgbClr val="66FF33"/>
                </a:solidFill>
                <a:latin typeface="Times New Roman" pitchFamily="18" charset="0"/>
              </a:rPr>
              <a:t>                  </a:t>
            </a:r>
            <a:r>
              <a:rPr lang="en-GB" sz="3800" b="1">
                <a:solidFill>
                  <a:srgbClr val="66FF33"/>
                </a:solidFill>
                <a:latin typeface="Constantia" pitchFamily="18" charset="0"/>
              </a:rPr>
              <a:t>METHODS</a:t>
            </a:r>
          </a:p>
          <a:p>
            <a:pPr defTabSz="2951163"/>
            <a:r>
              <a:rPr lang="en-GB" sz="3400">
                <a:solidFill>
                  <a:schemeClr val="bg1"/>
                </a:solidFill>
                <a:latin typeface="Constantia" pitchFamily="18" charset="0"/>
              </a:rPr>
              <a:t>                 </a:t>
            </a:r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- Growth pattern of 72 dead and 72 living  </a:t>
            </a:r>
          </a:p>
          <a:p>
            <a:pPr defTabSz="2951163">
              <a:spcAft>
                <a:spcPct val="60000"/>
              </a:spcAft>
            </a:pPr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                 oaks were analyzed using core samples. </a:t>
            </a:r>
          </a:p>
          <a:p>
            <a:pPr defTabSz="2951163"/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             - Tree and environmental variables were </a:t>
            </a:r>
          </a:p>
          <a:p>
            <a:pPr defTabSz="2951163"/>
            <a:r>
              <a:rPr lang="en-GB" sz="3500">
                <a:solidFill>
                  <a:schemeClr val="bg1"/>
                </a:solidFill>
                <a:latin typeface="Constantia" pitchFamily="18" charset="0"/>
              </a:rPr>
              <a:t>          analyzed for 216 dead and 335 living oaks. </a:t>
            </a:r>
            <a:endParaRPr lang="en-US" sz="350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83" name="Picture 79"/>
          <p:cNvPicPr>
            <a:picLocks noChangeAspect="1" noChangeArrowheads="1"/>
          </p:cNvPicPr>
          <p:nvPr/>
        </p:nvPicPr>
        <p:blipFill>
          <a:blip r:embed="rId2"/>
          <a:srcRect l="2831" t="6047" r="2127" b="3404"/>
          <a:stretch>
            <a:fillRect/>
          </a:stretch>
        </p:blipFill>
        <p:spPr bwMode="auto">
          <a:xfrm>
            <a:off x="11774488" y="22010688"/>
            <a:ext cx="8856662" cy="693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060700" y="360363"/>
            <a:ext cx="15770225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10879" tIns="105439" rIns="210879" bIns="105439">
            <a:spAutoFit/>
          </a:bodyPr>
          <a:lstStyle/>
          <a:p>
            <a:pPr algn="ctr" defTabSz="2951163"/>
            <a:r>
              <a:rPr lang="en-GB" sz="11000" b="1">
                <a:latin typeface="Constantia" pitchFamily="18" charset="0"/>
              </a:rPr>
              <a:t>Oak Mortality</a:t>
            </a:r>
          </a:p>
          <a:p>
            <a:pPr algn="ctr" defTabSz="2951163">
              <a:lnSpc>
                <a:spcPct val="80000"/>
              </a:lnSpc>
            </a:pPr>
            <a:r>
              <a:rPr lang="en-GB" sz="4400" b="1">
                <a:latin typeface="Constantia" pitchFamily="18" charset="0"/>
              </a:rPr>
              <a:t>-</a:t>
            </a:r>
            <a:r>
              <a:rPr lang="en-GB" sz="5000" b="1">
                <a:latin typeface="Constantia" pitchFamily="18" charset="0"/>
              </a:rPr>
              <a:t>influence of weather and environmental variables</a:t>
            </a:r>
            <a:r>
              <a:rPr lang="sv-SE"/>
              <a:t> </a:t>
            </a:r>
            <a:r>
              <a:rPr lang="sv-SE" sz="8000">
                <a:latin typeface="Constantia" pitchFamily="18" charset="0"/>
              </a:rPr>
              <a:t> </a:t>
            </a:r>
            <a:endParaRPr lang="en-US" sz="8000">
              <a:latin typeface="Constantia" pitchFamily="18" charset="0"/>
            </a:endParaRPr>
          </a:p>
        </p:txBody>
      </p:sp>
      <p:pic>
        <p:nvPicPr>
          <p:cNvPr id="24585" name="Picture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48375"/>
            <a:ext cx="10045700" cy="83915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4586" name="Picture 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0838" y="4968875"/>
            <a:ext cx="194468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3450" y="5113338"/>
            <a:ext cx="21605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4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0113" y="8280400"/>
            <a:ext cx="7191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4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17530">
            <a:off x="539750" y="8856663"/>
            <a:ext cx="43180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4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31913" y="9072563"/>
            <a:ext cx="288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1" name="Picture 4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326420">
            <a:off x="5653088" y="13896975"/>
            <a:ext cx="1008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4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16913" y="7272338"/>
            <a:ext cx="1289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3" name="Text Box 48"/>
          <p:cNvSpPr txBox="1">
            <a:spLocks noChangeArrowheads="1"/>
          </p:cNvSpPr>
          <p:nvPr/>
        </p:nvSpPr>
        <p:spPr bwMode="auto">
          <a:xfrm>
            <a:off x="1189038" y="6553200"/>
            <a:ext cx="2249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Summer droughts</a:t>
            </a:r>
            <a:r>
              <a:rPr lang="en-US" sz="2400">
                <a:solidFill>
                  <a:schemeClr val="bg1"/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24594" name="Text Box 49"/>
          <p:cNvSpPr txBox="1">
            <a:spLocks noChangeArrowheads="1"/>
          </p:cNvSpPr>
          <p:nvPr/>
        </p:nvSpPr>
        <p:spPr bwMode="auto">
          <a:xfrm>
            <a:off x="396875" y="9432925"/>
            <a:ext cx="1546225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Winter and </a:t>
            </a:r>
          </a:p>
          <a:p>
            <a:pPr defTabSz="2951163"/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spring frosts</a:t>
            </a:r>
          </a:p>
        </p:txBody>
      </p:sp>
      <p:sp>
        <p:nvSpPr>
          <p:cNvPr id="24595" name="Text Box 50"/>
          <p:cNvSpPr txBox="1">
            <a:spLocks noChangeArrowheads="1"/>
          </p:cNvSpPr>
          <p:nvPr/>
        </p:nvSpPr>
        <p:spPr bwMode="auto">
          <a:xfrm>
            <a:off x="6445250" y="6192838"/>
            <a:ext cx="1768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Air pollutants </a:t>
            </a:r>
          </a:p>
        </p:txBody>
      </p:sp>
      <p:sp>
        <p:nvSpPr>
          <p:cNvPr id="24596" name="Text Box 52"/>
          <p:cNvSpPr txBox="1">
            <a:spLocks noChangeArrowheads="1"/>
          </p:cNvSpPr>
          <p:nvPr/>
        </p:nvSpPr>
        <p:spPr bwMode="auto">
          <a:xfrm>
            <a:off x="8101013" y="8785225"/>
            <a:ext cx="2271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Insect defoliations </a:t>
            </a:r>
          </a:p>
        </p:txBody>
      </p:sp>
      <p:sp>
        <p:nvSpPr>
          <p:cNvPr id="24597" name="Text Box 53"/>
          <p:cNvSpPr txBox="1">
            <a:spLocks noChangeArrowheads="1"/>
          </p:cNvSpPr>
          <p:nvPr/>
        </p:nvSpPr>
        <p:spPr bwMode="auto">
          <a:xfrm>
            <a:off x="5148263" y="14978063"/>
            <a:ext cx="2382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Bacteria and viruses</a:t>
            </a:r>
          </a:p>
        </p:txBody>
      </p:sp>
      <p:sp>
        <p:nvSpPr>
          <p:cNvPr id="24598" name="Text Box 54"/>
          <p:cNvSpPr txBox="1">
            <a:spLocks noChangeArrowheads="1"/>
          </p:cNvSpPr>
          <p:nvPr/>
        </p:nvSpPr>
        <p:spPr bwMode="auto">
          <a:xfrm>
            <a:off x="1620838" y="14401800"/>
            <a:ext cx="2112962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Pathogenic fungi </a:t>
            </a:r>
          </a:p>
        </p:txBody>
      </p:sp>
      <p:sp>
        <p:nvSpPr>
          <p:cNvPr id="24599" name="Text Box 55"/>
          <p:cNvSpPr txBox="1">
            <a:spLocks noChangeArrowheads="1"/>
          </p:cNvSpPr>
          <p:nvPr/>
        </p:nvSpPr>
        <p:spPr bwMode="auto">
          <a:xfrm>
            <a:off x="8101013" y="13681075"/>
            <a:ext cx="2524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Nitrogen compounds</a:t>
            </a:r>
          </a:p>
        </p:txBody>
      </p:sp>
      <p:sp>
        <p:nvSpPr>
          <p:cNvPr id="24600" name="Text Box 56"/>
          <p:cNvSpPr txBox="1">
            <a:spLocks noChangeArrowheads="1"/>
          </p:cNvSpPr>
          <p:nvPr/>
        </p:nvSpPr>
        <p:spPr bwMode="auto">
          <a:xfrm>
            <a:off x="8893175" y="13104813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NH</a:t>
            </a:r>
            <a:r>
              <a:rPr lang="en-US" sz="2400" baseline="-25000">
                <a:solidFill>
                  <a:schemeClr val="bg1"/>
                </a:solidFill>
                <a:latin typeface="Arial Black" pitchFamily="34" charset="0"/>
              </a:rPr>
              <a:t>4</a:t>
            </a:r>
            <a:r>
              <a:rPr lang="en-US" sz="2400" baseline="30000">
                <a:solidFill>
                  <a:schemeClr val="bg1"/>
                </a:solidFill>
                <a:latin typeface="Arial Black" pitchFamily="34" charset="0"/>
              </a:rPr>
              <a:t>+</a:t>
            </a:r>
            <a:endParaRPr lang="en-US" sz="24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602" name="Text Box 65"/>
          <p:cNvSpPr txBox="1">
            <a:spLocks noChangeArrowheads="1"/>
          </p:cNvSpPr>
          <p:nvPr/>
        </p:nvSpPr>
        <p:spPr bwMode="auto">
          <a:xfrm>
            <a:off x="784225" y="15841663"/>
            <a:ext cx="9261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800" i="1">
                <a:solidFill>
                  <a:schemeClr val="bg1"/>
                </a:solidFill>
                <a:latin typeface="Constantia" pitchFamily="18" charset="0"/>
              </a:rPr>
              <a:t>Factors that have been shown to influence the oak’s vigour.</a:t>
            </a:r>
            <a:r>
              <a:rPr lang="en-US" sz="2800">
                <a:solidFill>
                  <a:schemeClr val="bg1"/>
                </a:solidFill>
                <a:latin typeface="Constantia" pitchFamily="18" charset="0"/>
              </a:rPr>
              <a:t>  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 rot="478990">
            <a:off x="13430250" y="22755225"/>
            <a:ext cx="577850" cy="2881313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04" name="Line 72"/>
          <p:cNvSpPr>
            <a:spLocks noChangeShapeType="1"/>
          </p:cNvSpPr>
          <p:nvPr/>
        </p:nvSpPr>
        <p:spPr bwMode="auto">
          <a:xfrm rot="9475274">
            <a:off x="15446375" y="24698325"/>
            <a:ext cx="65088" cy="42545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stealth" w="lg" len="med"/>
          </a:ln>
        </p:spPr>
        <p:txBody>
          <a:bodyPr/>
          <a:lstStyle/>
          <a:p>
            <a:endParaRPr lang="sv-SE"/>
          </a:p>
        </p:txBody>
      </p:sp>
      <p:sp>
        <p:nvSpPr>
          <p:cNvPr id="24605" name="Text Box 73"/>
          <p:cNvSpPr txBox="1">
            <a:spLocks noChangeArrowheads="1"/>
          </p:cNvSpPr>
          <p:nvPr/>
        </p:nvSpPr>
        <p:spPr bwMode="auto">
          <a:xfrm>
            <a:off x="1692275" y="22826663"/>
            <a:ext cx="7777163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1163">
              <a:tabLst>
                <a:tab pos="457200" algn="l"/>
                <a:tab pos="895350" algn="l"/>
              </a:tabLst>
            </a:pPr>
            <a:r>
              <a:rPr lang="en-US" sz="4000">
                <a:solidFill>
                  <a:schemeClr val="bg1"/>
                </a:solidFill>
                <a:latin typeface="Constantia" pitchFamily="18" charset="0"/>
              </a:rPr>
              <a:t>	Highest mortality:</a:t>
            </a:r>
          </a:p>
          <a:p>
            <a:pPr defTabSz="2951163">
              <a:spcAft>
                <a:spcPct val="80000"/>
              </a:spcAft>
              <a:tabLst>
                <a:tab pos="457200" algn="l"/>
                <a:tab pos="895350" algn="l"/>
              </a:tabLst>
            </a:pPr>
            <a:r>
              <a:rPr lang="en-US" sz="4000">
                <a:solidFill>
                  <a:schemeClr val="bg1"/>
                </a:solidFill>
                <a:latin typeface="Constantia" pitchFamily="18" charset="0"/>
              </a:rPr>
              <a:t>       -during the last decade</a:t>
            </a:r>
          </a:p>
          <a:p>
            <a:pPr defTabSz="2951163">
              <a:tabLst>
                <a:tab pos="457200" algn="l"/>
                <a:tab pos="895350" algn="l"/>
              </a:tabLst>
            </a:pPr>
            <a:r>
              <a:rPr lang="en-US" sz="4000">
                <a:solidFill>
                  <a:schemeClr val="bg1"/>
                </a:solidFill>
                <a:latin typeface="Constantia" pitchFamily="18" charset="0"/>
              </a:rPr>
              <a:t>  	Drought in 1992: </a:t>
            </a:r>
          </a:p>
          <a:p>
            <a:pPr defTabSz="2951163">
              <a:spcAft>
                <a:spcPct val="60000"/>
              </a:spcAft>
              <a:tabLst>
                <a:tab pos="457200" algn="l"/>
                <a:tab pos="895350" algn="l"/>
              </a:tabLst>
            </a:pPr>
            <a:r>
              <a:rPr lang="en-US" sz="4000">
                <a:solidFill>
                  <a:schemeClr val="bg1"/>
                </a:solidFill>
                <a:latin typeface="Constantia" pitchFamily="18" charset="0"/>
              </a:rPr>
              <a:t>       -triggering factor</a:t>
            </a:r>
          </a:p>
          <a:p>
            <a:pPr defTabSz="2951163">
              <a:tabLst>
                <a:tab pos="457200" algn="l"/>
                <a:tab pos="895350" algn="l"/>
              </a:tabLst>
            </a:pPr>
            <a:r>
              <a:rPr lang="en-US" sz="4000">
                <a:solidFill>
                  <a:schemeClr val="bg1"/>
                </a:solidFill>
                <a:latin typeface="Constantia" pitchFamily="18" charset="0"/>
              </a:rPr>
              <a:t>   	Insect defoliation in 2003-2004: </a:t>
            </a:r>
          </a:p>
          <a:p>
            <a:pPr defTabSz="2951163">
              <a:spcAft>
                <a:spcPct val="60000"/>
              </a:spcAft>
              <a:tabLst>
                <a:tab pos="457200" algn="l"/>
                <a:tab pos="895350" algn="l"/>
              </a:tabLst>
            </a:pPr>
            <a:r>
              <a:rPr lang="en-US" sz="4000">
                <a:solidFill>
                  <a:schemeClr val="bg1"/>
                </a:solidFill>
                <a:latin typeface="Constantia" pitchFamily="18" charset="0"/>
              </a:rPr>
              <a:t>       -further reduced vigour</a:t>
            </a:r>
          </a:p>
          <a:p>
            <a:pPr defTabSz="2951163">
              <a:tabLst>
                <a:tab pos="457200" algn="l"/>
                <a:tab pos="895350" algn="l"/>
              </a:tabLst>
            </a:pPr>
            <a:r>
              <a:rPr lang="en-US" sz="4000">
                <a:solidFill>
                  <a:schemeClr val="bg1"/>
                </a:solidFill>
                <a:latin typeface="Constantia" pitchFamily="18" charset="0"/>
              </a:rPr>
              <a:t> 	Environmental variables: </a:t>
            </a:r>
          </a:p>
          <a:p>
            <a:pPr defTabSz="2951163">
              <a:tabLst>
                <a:tab pos="457200" algn="l"/>
                <a:tab pos="895350" algn="l"/>
              </a:tabLst>
            </a:pPr>
            <a:r>
              <a:rPr lang="en-US" sz="4000">
                <a:solidFill>
                  <a:schemeClr val="bg1"/>
                </a:solidFill>
                <a:latin typeface="Constantia" pitchFamily="18" charset="0"/>
              </a:rPr>
              <a:t>       -weak influence</a:t>
            </a:r>
          </a:p>
        </p:txBody>
      </p:sp>
      <p:sp>
        <p:nvSpPr>
          <p:cNvPr id="24606" name="Text Box 75"/>
          <p:cNvSpPr txBox="1">
            <a:spLocks noChangeArrowheads="1"/>
          </p:cNvSpPr>
          <p:nvPr/>
        </p:nvSpPr>
        <p:spPr bwMode="auto">
          <a:xfrm>
            <a:off x="12493625" y="29009975"/>
            <a:ext cx="75374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2951163"/>
            <a:r>
              <a:rPr lang="en-US" sz="2800" i="1">
                <a:solidFill>
                  <a:schemeClr val="bg1"/>
                </a:solidFill>
                <a:latin typeface="Constantia" pitchFamily="18" charset="0"/>
              </a:rPr>
              <a:t>Growth chronologies of dead and control oaks.</a:t>
            </a:r>
          </a:p>
          <a:p>
            <a:pPr defTabSz="2951163"/>
            <a:r>
              <a:rPr lang="en-US" sz="2800" i="1">
                <a:solidFill>
                  <a:schemeClr val="bg1"/>
                </a:solidFill>
                <a:latin typeface="Constantia" pitchFamily="18" charset="0"/>
              </a:rPr>
              <a:t>Bars represent the number of dead oaks per year.</a:t>
            </a:r>
          </a:p>
        </p:txBody>
      </p:sp>
      <p:sp>
        <p:nvSpPr>
          <p:cNvPr id="24607" name="Text Box 80"/>
          <p:cNvSpPr txBox="1">
            <a:spLocks noChangeArrowheads="1"/>
          </p:cNvSpPr>
          <p:nvPr/>
        </p:nvSpPr>
        <p:spPr bwMode="auto">
          <a:xfrm>
            <a:off x="2025650" y="3887788"/>
            <a:ext cx="174021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2951163"/>
            <a:r>
              <a:rPr lang="en-US" sz="2600" i="1">
                <a:solidFill>
                  <a:schemeClr val="bg1"/>
                </a:solidFill>
                <a:latin typeface="Constantia" pitchFamily="18" charset="0"/>
              </a:rPr>
              <a:t>Final thesis. Master’s programme in Ecology and the Environment, 2009. Marie Andersson. Supervisor: Karl-Olof Bergman.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5446375" y="2498725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2951163"/>
            <a:r>
              <a:rPr lang="en-US" sz="2400">
                <a:solidFill>
                  <a:srgbClr val="66FF33"/>
                </a:solidFill>
                <a:latin typeface="Constantia" pitchFamily="18" charset="0"/>
              </a:rPr>
              <a:t>1992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13717588" y="25347613"/>
            <a:ext cx="154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2951163"/>
            <a:r>
              <a:rPr lang="en-US" sz="2400">
                <a:solidFill>
                  <a:srgbClr val="66FF33"/>
                </a:solidFill>
                <a:latin typeface="Constantia" pitchFamily="18" charset="0"/>
              </a:rPr>
              <a:t>2003-2004</a:t>
            </a:r>
          </a:p>
        </p:txBody>
      </p:sp>
      <p:pic>
        <p:nvPicPr>
          <p:cNvPr id="24610" name="Picture 3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280988"/>
            <a:ext cx="3168650" cy="2814637"/>
          </a:xfrm>
          <a:prstGeom prst="rect">
            <a:avLst/>
          </a:prstGeom>
          <a:noFill/>
        </p:spPr>
      </p:pic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1260475" y="21407438"/>
            <a:ext cx="82057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2951163"/>
            <a:r>
              <a:rPr lang="en-US" sz="5400" b="1">
                <a:solidFill>
                  <a:srgbClr val="66FF33"/>
                </a:solidFill>
                <a:latin typeface="Constantia" pitchFamily="18" charset="0"/>
              </a:rPr>
              <a:t>RESULTS &amp; DISCUSSION</a:t>
            </a: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1260475" y="16994188"/>
            <a:ext cx="19334163" cy="252412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rgbClr val="66FF33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1260475" y="20450175"/>
            <a:ext cx="19334163" cy="252413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rgbClr val="66FF33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1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1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</TotalTime>
  <Words>212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Standardformgivning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Ingvor Andersson</dc:creator>
  <cp:lastModifiedBy>FSC</cp:lastModifiedBy>
  <cp:revision>86</cp:revision>
  <dcterms:created xsi:type="dcterms:W3CDTF">2009-04-01T10:47:25Z</dcterms:created>
  <dcterms:modified xsi:type="dcterms:W3CDTF">2009-05-08T06:17:25Z</dcterms:modified>
</cp:coreProperties>
</file>