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</p:sldIdLst>
  <p:sldSz cx="10693400" cy="756126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75BDFF"/>
    <a:srgbClr val="99CCFF"/>
    <a:srgbClr val="3366FF"/>
    <a:srgbClr val="9BBCFF"/>
    <a:srgbClr val="C5E2FF"/>
    <a:srgbClr val="FF5399"/>
    <a:srgbClr val="FF6DA8"/>
    <a:srgbClr val="FF47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134" autoAdjust="0"/>
    <p:restoredTop sz="94660" autoAdjust="0"/>
  </p:normalViewPr>
  <p:slideViewPr>
    <p:cSldViewPr>
      <p:cViewPr>
        <p:scale>
          <a:sx n="66" d="100"/>
          <a:sy n="66" d="100"/>
        </p:scale>
        <p:origin x="-1440" y="-450"/>
      </p:cViewPr>
      <p:guideLst>
        <p:guide orient="horz"/>
        <p:guide pos="2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C4054-F9CA-4D89-8BDB-545DC8FE795E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CC03B-3814-4FFB-82EF-5AD5D15F75C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475E-4462-4194-9EA1-9B962C3D9AA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4988" y="303213"/>
            <a:ext cx="9623425" cy="645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988" y="6884988"/>
            <a:ext cx="2495550" cy="5270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2838" y="6884988"/>
            <a:ext cx="3387725" cy="527050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2863" y="6884988"/>
            <a:ext cx="2495550" cy="527050"/>
          </a:xfrm>
        </p:spPr>
        <p:txBody>
          <a:bodyPr/>
          <a:lstStyle>
            <a:lvl1pPr>
              <a:defRPr/>
            </a:lvl1pPr>
          </a:lstStyle>
          <a:p>
            <a:fld id="{BDBB5751-A846-446F-8328-D7B3E0D9095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A4D0F-B98D-4BEA-B319-F0F5E608C60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71F77-F466-446C-A587-BE8918F21E8D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F8005-4C79-455D-B5E8-6DADBE87282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92170-2896-4393-A46F-5B2298FD51F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22C6B-AB17-43F2-A0DF-FC1F73AD2A4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D1DED-4BB8-45BB-9203-1319AF49663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8CFC9-FD39-4239-88B2-252B4EBB728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8E538-8073-47C8-9E7E-427662DEF93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368" tIns="49684" rIns="99368" bIns="49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368" tIns="49684" rIns="99368" bIns="49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bakgrundstexten</a:t>
            </a:r>
          </a:p>
          <a:p>
            <a:pPr lvl="1"/>
            <a:r>
              <a:rPr lang="en-GB" smtClean="0"/>
              <a:t>Nivå två</a:t>
            </a:r>
          </a:p>
          <a:p>
            <a:pPr lvl="2"/>
            <a:r>
              <a:rPr lang="en-GB" smtClean="0"/>
              <a:t>Nivå tre</a:t>
            </a:r>
          </a:p>
          <a:p>
            <a:pPr lvl="3"/>
            <a:r>
              <a:rPr lang="en-GB" smtClean="0"/>
              <a:t>Nivå fyra</a:t>
            </a:r>
          </a:p>
          <a:p>
            <a:pPr lvl="4"/>
            <a:r>
              <a:rPr lang="en-GB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368" tIns="49684" rIns="99368" bIns="49684" numCol="1" anchor="t" anchorCtr="0" compatLnSpc="1">
            <a:prstTxWarp prst="textNoShape">
              <a:avLst/>
            </a:prstTxWarp>
          </a:bodyPr>
          <a:lstStyle>
            <a:lvl1pPr algn="l" defTabSz="993775">
              <a:defRPr sz="1500"/>
            </a:lvl1pPr>
          </a:lstStyle>
          <a:p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368" tIns="49684" rIns="99368" bIns="49684" numCol="1" anchor="t" anchorCtr="0" compatLnSpc="1">
            <a:prstTxWarp prst="textNoShape">
              <a:avLst/>
            </a:prstTxWarp>
          </a:bodyPr>
          <a:lstStyle>
            <a:lvl1pPr defTabSz="993775">
              <a:defRPr sz="1500"/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368" tIns="49684" rIns="99368" bIns="49684" numCol="1" anchor="t" anchorCtr="0" compatLnSpc="1">
            <a:prstTxWarp prst="textNoShape">
              <a:avLst/>
            </a:prstTxWarp>
          </a:bodyPr>
          <a:lstStyle>
            <a:lvl1pPr algn="r" defTabSz="993775">
              <a:defRPr sz="1500"/>
            </a:lvl1pPr>
          </a:lstStyle>
          <a:p>
            <a:fld id="{E5E2B08D-FFC8-404C-8282-BEEEA48B4CDD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93775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3775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defTabSz="993775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defTabSz="993775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defTabSz="993775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57200" algn="ctr" defTabSz="993775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914400" algn="ctr" defTabSz="993775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371600" algn="ctr" defTabSz="993775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1828800" algn="ctr" defTabSz="993775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3063" indent="-373063" algn="l" defTabSz="993775" rtl="0" fontAlgn="base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311150" algn="l" defTabSz="993775" rtl="0" fontAlgn="base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1425" indent="-247650" algn="l" defTabSz="993775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38313" indent="-247650" algn="l" defTabSz="993775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5200" indent="-247650" algn="l" defTabSz="9937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92400" indent="-247650" algn="l" defTabSz="9937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49600" indent="-247650" algn="l" defTabSz="9937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06800" indent="-247650" algn="l" defTabSz="9937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64000" indent="-247650" algn="l" defTabSz="993775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3905248" y="6135688"/>
            <a:ext cx="2774952" cy="1244600"/>
          </a:xfrm>
          <a:prstGeom prst="roundRect">
            <a:avLst/>
          </a:prstGeom>
          <a:solidFill>
            <a:schemeClr val="bg1">
              <a:alpha val="4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391400" y="6225381"/>
            <a:ext cx="3067050" cy="1022350"/>
          </a:xfrm>
          <a:prstGeom prst="roundRect">
            <a:avLst/>
          </a:prstGeom>
          <a:solidFill>
            <a:schemeClr val="bg1">
              <a:alpha val="4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93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391400" y="6300000"/>
            <a:ext cx="30321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561" tIns="70418" rIns="19561" bIns="49684"/>
          <a:lstStyle/>
          <a:p>
            <a:pPr marL="373063" indent="-373063" defTabSz="993775">
              <a:spcBef>
                <a:spcPct val="20000"/>
              </a:spcBef>
            </a:pPr>
            <a:r>
              <a:rPr lang="en-GB" sz="1500" b="1" dirty="0">
                <a:latin typeface="Constantia" pitchFamily="18" charset="0"/>
              </a:rPr>
              <a:t>Marie Andersson</a:t>
            </a:r>
          </a:p>
          <a:p>
            <a:pPr marL="373063" indent="-373063" defTabSz="993775">
              <a:spcBef>
                <a:spcPct val="20000"/>
              </a:spcBef>
            </a:pPr>
            <a:r>
              <a:rPr lang="en-GB" sz="1300" dirty="0">
                <a:latin typeface="Constantia" pitchFamily="18" charset="0"/>
              </a:rPr>
              <a:t>Final thesis. Master’s Programme in</a:t>
            </a:r>
          </a:p>
          <a:p>
            <a:pPr marL="373063" indent="-373063" defTabSz="993775">
              <a:spcBef>
                <a:spcPct val="20000"/>
              </a:spcBef>
            </a:pPr>
            <a:r>
              <a:rPr lang="en-GB" sz="1300" dirty="0">
                <a:latin typeface="Constantia" pitchFamily="18" charset="0"/>
              </a:rPr>
              <a:t>Ecology and the Environment, 2009</a:t>
            </a:r>
          </a:p>
          <a:p>
            <a:pPr marL="373063" indent="-373063" defTabSz="993775">
              <a:spcBef>
                <a:spcPct val="20000"/>
              </a:spcBef>
            </a:pPr>
            <a:endParaRPr lang="en-GB" sz="1300" dirty="0">
              <a:latin typeface="Book Antiqua" pitchFamily="18" charset="0"/>
            </a:endParaRPr>
          </a:p>
          <a:p>
            <a:pPr marL="373063" indent="-373063" defTabSz="993775">
              <a:spcBef>
                <a:spcPct val="20000"/>
              </a:spcBef>
            </a:pPr>
            <a:endParaRPr lang="en-GB" sz="1300" b="1" dirty="0">
              <a:latin typeface="Book Antiqua" pitchFamily="18" charset="0"/>
            </a:endParaRPr>
          </a:p>
          <a:p>
            <a:pPr marL="373063" indent="-373063" defTabSz="993775">
              <a:spcBef>
                <a:spcPct val="20000"/>
              </a:spcBef>
            </a:pPr>
            <a:endParaRPr lang="en-GB" sz="1500" dirty="0">
              <a:solidFill>
                <a:schemeClr val="bg1"/>
              </a:solidFill>
            </a:endParaRPr>
          </a:p>
          <a:p>
            <a:pPr marL="373063" indent="-373063" defTabSz="993775">
              <a:spcBef>
                <a:spcPct val="20000"/>
              </a:spcBef>
            </a:pP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140000" y="6228000"/>
            <a:ext cx="2641602" cy="1079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blurRad="1066800" dist="1778000" dir="11400000" algn="ctr" rotWithShape="0">
              <a:srgbClr val="000000">
                <a:alpha val="43137"/>
              </a:srgbClr>
            </a:outerShdw>
          </a:effectLst>
        </p:spPr>
        <p:txBody>
          <a:bodyPr lIns="99368" tIns="49684" rIns="99368" bIns="49684"/>
          <a:lstStyle/>
          <a:p>
            <a:pPr algn="l" defTabSz="993775">
              <a:spcAft>
                <a:spcPct val="20000"/>
              </a:spcAft>
            </a:pPr>
            <a:r>
              <a:rPr lang="en-GB" sz="1500" b="1" dirty="0">
                <a:latin typeface="Times New Roman" pitchFamily="18" charset="0"/>
              </a:rPr>
              <a:t>Contact info:</a:t>
            </a:r>
          </a:p>
          <a:p>
            <a:pPr algn="l" defTabSz="993775">
              <a:spcAft>
                <a:spcPct val="10000"/>
              </a:spcAft>
            </a:pPr>
            <a:r>
              <a:rPr lang="en-GB" sz="1300" dirty="0">
                <a:latin typeface="Times New Roman" pitchFamily="18" charset="0"/>
              </a:rPr>
              <a:t>Marie Andersson</a:t>
            </a:r>
          </a:p>
          <a:p>
            <a:pPr algn="l" defTabSz="993775">
              <a:spcAft>
                <a:spcPct val="10000"/>
              </a:spcAft>
            </a:pPr>
            <a:r>
              <a:rPr lang="en-GB" sz="1300" dirty="0">
                <a:latin typeface="Times New Roman" pitchFamily="18" charset="0"/>
              </a:rPr>
              <a:t>Mail: </a:t>
            </a:r>
            <a:r>
              <a:rPr lang="en-GB" sz="1300" dirty="0">
                <a:latin typeface="Constantia" pitchFamily="18" charset="0"/>
              </a:rPr>
              <a:t>maran677@student.liu.se</a:t>
            </a:r>
          </a:p>
          <a:p>
            <a:pPr algn="l" defTabSz="993775">
              <a:spcAft>
                <a:spcPct val="10000"/>
              </a:spcAft>
            </a:pPr>
            <a:r>
              <a:rPr lang="en-GB" sz="1300" dirty="0">
                <a:latin typeface="Times New Roman" pitchFamily="18" charset="0"/>
              </a:rPr>
              <a:t>Phone: +46(0)709646619</a:t>
            </a:r>
          </a:p>
          <a:p>
            <a:pPr algn="l" defTabSz="993775">
              <a:spcAft>
                <a:spcPct val="10000"/>
              </a:spcAft>
            </a:pPr>
            <a:r>
              <a:rPr lang="en-GB" sz="1300" dirty="0">
                <a:latin typeface="Times New Roman" pitchFamily="18" charset="0"/>
              </a:rPr>
              <a:t> 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16000" y="360000"/>
            <a:ext cx="3204000" cy="28210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9368" tIns="49684" rIns="99368" bIns="49684">
            <a:spAutoFit/>
          </a:bodyPr>
          <a:lstStyle/>
          <a:p>
            <a:pPr algn="l" defTabSz="993775">
              <a:spcAft>
                <a:spcPct val="30000"/>
              </a:spcAft>
            </a:pPr>
            <a:r>
              <a:rPr lang="en-GB" sz="1600" b="1" dirty="0">
                <a:latin typeface="Constantia" pitchFamily="18" charset="0"/>
              </a:rPr>
              <a:t>Acknowledgements</a:t>
            </a:r>
          </a:p>
          <a:p>
            <a:pPr algn="l" defTabSz="993775"/>
            <a:r>
              <a:rPr lang="en-GB" sz="1300" dirty="0">
                <a:latin typeface="Constantia" pitchFamily="18" charset="0"/>
              </a:rPr>
              <a:t>I would like to thank my supervisor </a:t>
            </a:r>
          </a:p>
          <a:p>
            <a:pPr algn="l" defTabSz="993775"/>
            <a:r>
              <a:rPr lang="en-GB" sz="1300" dirty="0">
                <a:latin typeface="Constantia" pitchFamily="18" charset="0"/>
              </a:rPr>
              <a:t>Dr. Karl-</a:t>
            </a:r>
            <a:r>
              <a:rPr lang="en-GB" sz="1300" dirty="0" err="1">
                <a:latin typeface="Constantia" pitchFamily="18" charset="0"/>
              </a:rPr>
              <a:t>Olof</a:t>
            </a:r>
            <a:r>
              <a:rPr lang="en-GB" sz="1300" dirty="0">
                <a:latin typeface="Constantia" pitchFamily="18" charset="0"/>
              </a:rPr>
              <a:t> Bergman for his guidance and support throughout this thesis. I would also like to thank Professor Per Milberg for his statistical support and assistance. Furthermore, I am grateful to </a:t>
            </a:r>
            <a:r>
              <a:rPr lang="en-GB" sz="1300" dirty="0" err="1">
                <a:latin typeface="Constantia" pitchFamily="18" charset="0"/>
              </a:rPr>
              <a:t>Thure</a:t>
            </a:r>
            <a:r>
              <a:rPr lang="en-GB" sz="1300" dirty="0">
                <a:latin typeface="Constantia" pitchFamily="18" charset="0"/>
              </a:rPr>
              <a:t> Gabriel </a:t>
            </a:r>
            <a:r>
              <a:rPr lang="en-GB" sz="1300" dirty="0" err="1">
                <a:latin typeface="Constantia" pitchFamily="18" charset="0"/>
              </a:rPr>
              <a:t>Bielke</a:t>
            </a:r>
            <a:r>
              <a:rPr lang="en-GB" sz="1300" dirty="0">
                <a:latin typeface="Constantia" pitchFamily="18" charset="0"/>
              </a:rPr>
              <a:t>, as well as the county administrative board of Östergötland, for giving me permission to perform my </a:t>
            </a:r>
          </a:p>
          <a:p>
            <a:pPr algn="l" defTabSz="993775"/>
            <a:r>
              <a:rPr lang="en-GB" sz="1300" dirty="0">
                <a:latin typeface="Constantia" pitchFamily="18" charset="0"/>
              </a:rPr>
              <a:t>study on their land. </a:t>
            </a:r>
          </a:p>
        </p:txBody>
      </p:sp>
      <p:pic>
        <p:nvPicPr>
          <p:cNvPr id="5158" name="Picture 38" descr="Liu_logga_svar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5903" y="1780384"/>
            <a:ext cx="2038794" cy="1399100"/>
          </a:xfrm>
          <a:prstGeom prst="rect">
            <a:avLst/>
          </a:prstGeom>
          <a:noFill/>
        </p:spPr>
      </p:pic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7236000" y="535781"/>
            <a:ext cx="3422650" cy="11621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38100" dist="25400" dir="1800000" algn="tl" rotWithShape="0">
              <a:schemeClr val="bg1">
                <a:alpha val="90000"/>
              </a:schemeClr>
            </a:outerShdw>
          </a:effectLst>
        </p:spPr>
        <p:txBody>
          <a:bodyPr wrap="square" lIns="99368" tIns="49684" rIns="99368" bIns="49684">
            <a:spAutoFit/>
          </a:bodyPr>
          <a:lstStyle/>
          <a:p>
            <a:pPr defTabSz="993775"/>
            <a:r>
              <a:rPr lang="en-GB" b="1" dirty="0">
                <a:latin typeface="Constantia" pitchFamily="18" charset="0"/>
              </a:rPr>
              <a:t>Oak </a:t>
            </a:r>
            <a:r>
              <a:rPr lang="en-GB" b="1" dirty="0" smtClean="0">
                <a:latin typeface="Constantia" pitchFamily="18" charset="0"/>
              </a:rPr>
              <a:t>mortality in </a:t>
            </a:r>
          </a:p>
          <a:p>
            <a:pPr defTabSz="993775">
              <a:spcAft>
                <a:spcPts val="600"/>
              </a:spcAft>
            </a:pPr>
            <a:r>
              <a:rPr lang="en-GB" b="1" dirty="0" smtClean="0">
                <a:latin typeface="Constantia" pitchFamily="18" charset="0"/>
              </a:rPr>
              <a:t>south-eastern Sweden</a:t>
            </a:r>
            <a:endParaRPr lang="sv-SE" dirty="0" smtClean="0">
              <a:latin typeface="Constantia" pitchFamily="18" charset="0"/>
            </a:endParaRPr>
          </a:p>
          <a:p>
            <a:pPr defTabSz="993775"/>
            <a:r>
              <a:rPr lang="en-GB" sz="1100" dirty="0" smtClean="0">
                <a:latin typeface="Constantia" pitchFamily="18" charset="0"/>
              </a:rPr>
              <a:t>-</a:t>
            </a:r>
            <a:r>
              <a:rPr lang="en-GB" sz="1100" dirty="0">
                <a:latin typeface="Constantia" pitchFamily="18" charset="0"/>
              </a:rPr>
              <a:t>influence of weather and environmental variables</a:t>
            </a:r>
            <a:endParaRPr lang="sv-SE" sz="1100" dirty="0">
              <a:latin typeface="Constantia" pitchFamily="18" charset="0"/>
            </a:endParaRPr>
          </a:p>
          <a:p>
            <a:pPr defTabSz="993775"/>
            <a:endParaRPr lang="en-GB" sz="13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6699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6000" y="252000"/>
            <a:ext cx="3132000" cy="51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368" tIns="49684" rIns="99368" bIns="49684"/>
          <a:lstStyle/>
          <a:p>
            <a:pPr algn="l" defTabSz="993775">
              <a:spcAft>
                <a:spcPct val="30000"/>
              </a:spcAft>
              <a:tabLst>
                <a:tab pos="193675" algn="l"/>
              </a:tabLst>
            </a:pPr>
            <a:r>
              <a:rPr lang="en-GB" sz="1600" b="1" dirty="0">
                <a:latin typeface="Constantia" pitchFamily="18" charset="0"/>
              </a:rPr>
              <a:t>Background</a:t>
            </a:r>
          </a:p>
          <a:p>
            <a:pPr algn="l" defTabSz="993775">
              <a:spcAft>
                <a:spcPts val="1800"/>
              </a:spcAft>
              <a:tabLst>
                <a:tab pos="193675" algn="l"/>
              </a:tabLst>
            </a:pPr>
            <a:r>
              <a:rPr lang="en-GB" sz="1300" dirty="0">
                <a:latin typeface="Constantia" pitchFamily="18" charset="0"/>
              </a:rPr>
              <a:t>Severe o</a:t>
            </a:r>
            <a:r>
              <a:rPr lang="sv-SE" sz="1300" dirty="0">
                <a:latin typeface="Constantia" pitchFamily="18" charset="0"/>
              </a:rPr>
              <a:t>ak </a:t>
            </a:r>
            <a:r>
              <a:rPr lang="sv-SE" sz="1300" i="1" dirty="0" smtClean="0">
                <a:latin typeface="Constantia" pitchFamily="18" charset="0"/>
              </a:rPr>
              <a:t>(</a:t>
            </a:r>
            <a:r>
              <a:rPr lang="sv-SE" sz="1300" i="1" dirty="0">
                <a:latin typeface="Constantia" pitchFamily="18" charset="0"/>
              </a:rPr>
              <a:t>Quercus </a:t>
            </a:r>
            <a:r>
              <a:rPr lang="sv-SE" sz="1300" i="1" dirty="0" err="1">
                <a:latin typeface="Constantia" pitchFamily="18" charset="0"/>
              </a:rPr>
              <a:t>spp</a:t>
            </a:r>
            <a:r>
              <a:rPr lang="sv-SE" sz="1300" i="1" dirty="0">
                <a:latin typeface="Constantia" pitchFamily="18" charset="0"/>
              </a:rPr>
              <a:t>.)</a:t>
            </a:r>
            <a:r>
              <a:rPr lang="sv-SE" sz="1300" dirty="0">
                <a:latin typeface="Constantia" pitchFamily="18" charset="0"/>
              </a:rPr>
              <a:t> declines have been </a:t>
            </a:r>
            <a:r>
              <a:rPr lang="sv-SE" sz="1300" dirty="0" smtClean="0">
                <a:latin typeface="Constantia" pitchFamily="18" charset="0"/>
              </a:rPr>
              <a:t>recorded in </a:t>
            </a:r>
            <a:r>
              <a:rPr lang="sv-SE" sz="1300" dirty="0">
                <a:latin typeface="Constantia" pitchFamily="18" charset="0"/>
              </a:rPr>
              <a:t>many parts of Europe during the past three </a:t>
            </a:r>
            <a:r>
              <a:rPr lang="sv-SE" sz="1300" dirty="0" smtClean="0">
                <a:latin typeface="Constantia" pitchFamily="18" charset="0"/>
              </a:rPr>
              <a:t>decades. The </a:t>
            </a:r>
            <a:r>
              <a:rPr lang="sv-SE" sz="1300" dirty="0">
                <a:latin typeface="Constantia" pitchFamily="18" charset="0"/>
              </a:rPr>
              <a:t>causes of the </a:t>
            </a:r>
            <a:r>
              <a:rPr lang="sv-SE" sz="1300" dirty="0" smtClean="0">
                <a:latin typeface="Constantia" pitchFamily="18" charset="0"/>
              </a:rPr>
              <a:t>declines are </a:t>
            </a:r>
            <a:r>
              <a:rPr lang="sv-SE" sz="1300" dirty="0">
                <a:latin typeface="Constantia" pitchFamily="18" charset="0"/>
              </a:rPr>
              <a:t>still poorly understood, but are belived to involve several biotoc and abiotic factors.</a:t>
            </a:r>
          </a:p>
          <a:p>
            <a:pPr algn="l" defTabSz="993775">
              <a:spcAft>
                <a:spcPct val="40000"/>
              </a:spcAft>
              <a:tabLst>
                <a:tab pos="193675" algn="l"/>
              </a:tabLst>
            </a:pPr>
            <a:r>
              <a:rPr lang="en-GB" sz="1600" b="1" dirty="0" smtClean="0">
                <a:latin typeface="Constantia" pitchFamily="18" charset="0"/>
              </a:rPr>
              <a:t>Aim</a:t>
            </a:r>
            <a:endParaRPr lang="en-GB" sz="1600" b="1" dirty="0">
              <a:latin typeface="Constantia" pitchFamily="18" charset="0"/>
            </a:endParaRPr>
          </a:p>
          <a:p>
            <a:pPr algn="l" defTabSz="993775">
              <a:spcAft>
                <a:spcPts val="800"/>
              </a:spcAft>
              <a:buFontTx/>
              <a:buBlip>
                <a:blip r:embed="rId2"/>
              </a:buBlip>
              <a:tabLst>
                <a:tab pos="193675" algn="l"/>
              </a:tabLst>
            </a:pPr>
            <a:r>
              <a:rPr lang="en-GB" sz="1300" dirty="0">
                <a:latin typeface="Constantia" pitchFamily="18" charset="0"/>
              </a:rPr>
              <a:t>  Clarifying the temporal process of </a:t>
            </a:r>
            <a:r>
              <a:rPr lang="en-GB" sz="1300" dirty="0" smtClean="0">
                <a:latin typeface="Constantia" pitchFamily="18" charset="0"/>
              </a:rPr>
              <a:t>	oak  declines.</a:t>
            </a:r>
            <a:endParaRPr lang="en-GB" sz="1300" dirty="0">
              <a:latin typeface="Constantia" pitchFamily="18" charset="0"/>
            </a:endParaRPr>
          </a:p>
          <a:p>
            <a:pPr algn="l" defTabSz="993775">
              <a:spcAft>
                <a:spcPts val="1800"/>
              </a:spcAft>
              <a:buFontTx/>
              <a:buBlip>
                <a:blip r:embed="rId2"/>
              </a:buBlip>
              <a:tabLst>
                <a:tab pos="193675" algn="l"/>
              </a:tabLst>
            </a:pPr>
            <a:r>
              <a:rPr lang="en-GB" sz="1300" dirty="0">
                <a:latin typeface="Constantia" pitchFamily="18" charset="0"/>
              </a:rPr>
              <a:t>  Identifying environmental variables </a:t>
            </a:r>
            <a:r>
              <a:rPr lang="en-GB" sz="1300" dirty="0" smtClean="0">
                <a:latin typeface="Constantia" pitchFamily="18" charset="0"/>
              </a:rPr>
              <a:t>	that increase </a:t>
            </a:r>
            <a:r>
              <a:rPr lang="en-GB" sz="1300" dirty="0">
                <a:latin typeface="Constantia" pitchFamily="18" charset="0"/>
              </a:rPr>
              <a:t>the risk of oak mortality</a:t>
            </a:r>
            <a:r>
              <a:rPr lang="en-GB" sz="1300" dirty="0" smtClean="0">
                <a:latin typeface="Constantia" pitchFamily="18" charset="0"/>
              </a:rPr>
              <a:t>.</a:t>
            </a:r>
            <a:endParaRPr lang="en-GB" sz="1300" dirty="0">
              <a:latin typeface="Constantia" pitchFamily="18" charset="0"/>
            </a:endParaRPr>
          </a:p>
          <a:p>
            <a:pPr algn="l" defTabSz="993775">
              <a:spcAft>
                <a:spcPct val="30000"/>
              </a:spcAft>
              <a:tabLst>
                <a:tab pos="193675" algn="l"/>
              </a:tabLst>
            </a:pPr>
            <a:r>
              <a:rPr lang="en-GB" sz="1600" b="1" dirty="0">
                <a:latin typeface="Constantia" pitchFamily="18" charset="0"/>
              </a:rPr>
              <a:t>Methods</a:t>
            </a:r>
          </a:p>
          <a:p>
            <a:pPr algn="l" defTabSz="993775">
              <a:tabLst>
                <a:tab pos="193675" algn="l"/>
              </a:tabLst>
            </a:pPr>
            <a:r>
              <a:rPr lang="en-GB" sz="1300" dirty="0">
                <a:latin typeface="Constantia" pitchFamily="18" charset="0"/>
              </a:rPr>
              <a:t>Core </a:t>
            </a:r>
            <a:r>
              <a:rPr lang="en-GB" sz="1300" dirty="0" smtClean="0">
                <a:latin typeface="Constantia" pitchFamily="18" charset="0"/>
              </a:rPr>
              <a:t>samples </a:t>
            </a:r>
            <a:r>
              <a:rPr lang="en-GB" sz="1300" dirty="0">
                <a:latin typeface="Constantia" pitchFamily="18" charset="0"/>
              </a:rPr>
              <a:t>from 72 dead and 72 living oaks </a:t>
            </a:r>
            <a:r>
              <a:rPr lang="en-GB" sz="1300" i="1" dirty="0" smtClean="0">
                <a:latin typeface="Constantia" pitchFamily="18" charset="0"/>
              </a:rPr>
              <a:t>(Quercus robur) </a:t>
            </a:r>
            <a:r>
              <a:rPr lang="en-GB" sz="1300" dirty="0" smtClean="0">
                <a:latin typeface="Constantia" pitchFamily="18" charset="0"/>
              </a:rPr>
              <a:t>were analyzed using dendrochronological methods. Tree and environmental </a:t>
            </a:r>
            <a:r>
              <a:rPr lang="en-GB" sz="1300" dirty="0">
                <a:latin typeface="Constantia" pitchFamily="18" charset="0"/>
              </a:rPr>
              <a:t>variables were recorded for 216 dead and 335 living oaks, and analyzed using the Chi</a:t>
            </a:r>
            <a:r>
              <a:rPr lang="en-GB" sz="1300" baseline="30000" dirty="0">
                <a:latin typeface="Constantia" pitchFamily="18" charset="0"/>
              </a:rPr>
              <a:t>2</a:t>
            </a:r>
            <a:r>
              <a:rPr lang="en-GB" sz="1300" dirty="0">
                <a:latin typeface="Constantia" pitchFamily="18" charset="0"/>
              </a:rPr>
              <a:t>-test  </a:t>
            </a:r>
            <a:r>
              <a:rPr lang="en-GB" sz="1300" dirty="0" smtClean="0">
                <a:latin typeface="Constantia" pitchFamily="18" charset="0"/>
              </a:rPr>
              <a:t>and the </a:t>
            </a:r>
            <a:r>
              <a:rPr lang="en-GB" sz="1300" dirty="0">
                <a:latin typeface="Constantia" pitchFamily="18" charset="0"/>
              </a:rPr>
              <a:t>Kolmogorov-Smirnov test. </a:t>
            </a:r>
          </a:p>
          <a:p>
            <a:pPr algn="l" defTabSz="993775">
              <a:tabLst>
                <a:tab pos="193675" algn="l"/>
              </a:tabLst>
            </a:pPr>
            <a:endParaRPr lang="en-GB" sz="1300" dirty="0">
              <a:latin typeface="Constantia" pitchFamily="18" charset="0"/>
            </a:endParaRPr>
          </a:p>
          <a:p>
            <a:pPr algn="l" defTabSz="993775">
              <a:tabLst>
                <a:tab pos="193675" algn="l"/>
              </a:tabLst>
            </a:pPr>
            <a:endParaRPr lang="sv-SE" sz="1300" dirty="0">
              <a:latin typeface="Constantia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42225" y="269875"/>
            <a:ext cx="3051175" cy="56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368" tIns="49684" rIns="99368" bIns="49684">
            <a:spAutoFit/>
          </a:bodyPr>
          <a:lstStyle/>
          <a:p>
            <a:pPr algn="l" defTabSz="993775">
              <a:tabLst>
                <a:tab pos="96838" algn="l"/>
              </a:tabLst>
            </a:pPr>
            <a:r>
              <a:rPr lang="en-GB" sz="1600" b="1" dirty="0">
                <a:latin typeface="Constantia" pitchFamily="18" charset="0"/>
              </a:rPr>
              <a:t>Conclusions</a:t>
            </a:r>
            <a:r>
              <a:rPr lang="en-GB" sz="1600" dirty="0">
                <a:latin typeface="Times New Roman" pitchFamily="18" charset="0"/>
              </a:rPr>
              <a:t> </a:t>
            </a:r>
          </a:p>
          <a:p>
            <a:pPr algn="l" defTabSz="993775">
              <a:tabLst>
                <a:tab pos="96838" algn="l"/>
              </a:tabLst>
            </a:pPr>
            <a:r>
              <a:rPr lang="en-GB" sz="1400" dirty="0">
                <a:latin typeface="Times New Roman" pitchFamily="18" charset="0"/>
              </a:rPr>
              <a:t>                                        	                          </a:t>
            </a:r>
            <a:endParaRPr lang="en-GB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780000" y="4608000"/>
            <a:ext cx="3108325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368" tIns="49684" rIns="99368" bIns="49684"/>
          <a:lstStyle/>
          <a:p>
            <a:pPr algn="l" defTabSz="993775">
              <a:buFontTx/>
              <a:buBlip>
                <a:blip r:embed="rId2"/>
              </a:buBlip>
              <a:tabLst>
                <a:tab pos="196850" algn="l"/>
              </a:tabLst>
            </a:pPr>
            <a:r>
              <a:rPr lang="en-US" sz="1300" dirty="0">
                <a:latin typeface="Times New Roman" pitchFamily="18" charset="0"/>
              </a:rPr>
              <a:t>  </a:t>
            </a:r>
            <a:r>
              <a:rPr lang="en-US" sz="1300" dirty="0">
                <a:latin typeface="Constantia" pitchFamily="18" charset="0"/>
              </a:rPr>
              <a:t>Most</a:t>
            </a:r>
            <a:r>
              <a:rPr lang="en-US" sz="1300" dirty="0">
                <a:latin typeface="Times New Roman" pitchFamily="18" charset="0"/>
              </a:rPr>
              <a:t> trees died during the last decade, 	with two pronounced peaks in 2004 and 	2006.</a:t>
            </a:r>
          </a:p>
          <a:p>
            <a:pPr algn="l" defTabSz="993775">
              <a:tabLst>
                <a:tab pos="196850" algn="l"/>
              </a:tabLst>
            </a:pPr>
            <a:endParaRPr lang="en-US" sz="1300" dirty="0">
              <a:latin typeface="Times New Roman" pitchFamily="18" charset="0"/>
            </a:endParaRPr>
          </a:p>
          <a:p>
            <a:pPr algn="l" defTabSz="993775">
              <a:buFontTx/>
              <a:buBlip>
                <a:blip r:embed="rId2"/>
              </a:buBlip>
              <a:tabLst>
                <a:tab pos="196850" algn="l"/>
              </a:tabLst>
            </a:pPr>
            <a:r>
              <a:rPr lang="en-US" sz="1300" dirty="0">
                <a:latin typeface="Times New Roman" pitchFamily="18" charset="0"/>
              </a:rPr>
              <a:t>  The triggering factor of the oak decline 	was a drought taking place in 1992.  </a:t>
            </a:r>
          </a:p>
          <a:p>
            <a:pPr algn="l" defTabSz="993775">
              <a:tabLst>
                <a:tab pos="196850" algn="l"/>
              </a:tabLst>
            </a:pPr>
            <a:endParaRPr lang="en-US" sz="1300" dirty="0">
              <a:latin typeface="Times New Roman" pitchFamily="18" charset="0"/>
            </a:endParaRPr>
          </a:p>
          <a:p>
            <a:pPr algn="l" defTabSz="993775">
              <a:buFontTx/>
              <a:buBlip>
                <a:blip r:embed="rId2"/>
              </a:buBlip>
              <a:tabLst>
                <a:tab pos="196850" algn="l"/>
              </a:tabLst>
            </a:pPr>
            <a:r>
              <a:rPr lang="en-US" sz="1300" dirty="0">
                <a:latin typeface="Times New Roman" pitchFamily="18" charset="0"/>
              </a:rPr>
              <a:t>  An insect defoliation further reduced the 	vigor of the trees in 2003-2004. </a:t>
            </a:r>
          </a:p>
          <a:p>
            <a:pPr algn="l" defTabSz="993775">
              <a:tabLst>
                <a:tab pos="196850" algn="l"/>
              </a:tabLst>
            </a:pPr>
            <a:endParaRPr lang="en-US" sz="1300" dirty="0">
              <a:latin typeface="Times New Roman" pitchFamily="18" charset="0"/>
            </a:endParaRPr>
          </a:p>
          <a:p>
            <a:pPr algn="l" defTabSz="993775">
              <a:buFontTx/>
              <a:buBlip>
                <a:blip r:embed="rId2"/>
              </a:buBlip>
              <a:tabLst>
                <a:tab pos="196850" algn="l"/>
              </a:tabLst>
            </a:pPr>
            <a:r>
              <a:rPr lang="en-US" sz="1300" dirty="0">
                <a:latin typeface="Times New Roman" pitchFamily="18" charset="0"/>
              </a:rPr>
              <a:t>  Environmental variables had a weak 	influence on oak mortality. </a:t>
            </a:r>
          </a:p>
          <a:p>
            <a:pPr algn="l" defTabSz="993775">
              <a:buFontTx/>
              <a:buBlip>
                <a:blip r:embed="rId2"/>
              </a:buBlip>
              <a:tabLst>
                <a:tab pos="196850" algn="l"/>
              </a:tabLst>
            </a:pPr>
            <a:endParaRPr lang="en-GB" sz="1300" b="1" dirty="0">
              <a:latin typeface="Times New Roman" pitchFamily="18" charset="0"/>
            </a:endParaRPr>
          </a:p>
        </p:txBody>
      </p:sp>
      <p:pic>
        <p:nvPicPr>
          <p:cNvPr id="15403" name="Picture 43"/>
          <p:cNvPicPr>
            <a:picLocks noChangeAspect="1" noChangeArrowheads="1"/>
          </p:cNvPicPr>
          <p:nvPr/>
        </p:nvPicPr>
        <p:blipFill>
          <a:blip r:embed="rId3"/>
          <a:srcRect l="3049" t="4411" r="4471" b="17648"/>
          <a:stretch>
            <a:fillRect/>
          </a:stretch>
        </p:blipFill>
        <p:spPr bwMode="auto">
          <a:xfrm>
            <a:off x="180000" y="5436000"/>
            <a:ext cx="3149600" cy="1728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3816350" y="257175"/>
            <a:ext cx="2330450" cy="34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368" tIns="49684" rIns="99368" bIns="49684">
            <a:spAutoFit/>
          </a:bodyPr>
          <a:lstStyle/>
          <a:p>
            <a:pPr algn="l" defTabSz="993775">
              <a:spcBef>
                <a:spcPct val="50000"/>
              </a:spcBef>
              <a:tabLst>
                <a:tab pos="96838" algn="l"/>
              </a:tabLst>
            </a:pPr>
            <a:r>
              <a:rPr lang="en-GB" sz="1600" b="1" dirty="0">
                <a:latin typeface="Constantia" pitchFamily="18" charset="0"/>
              </a:rPr>
              <a:t>Results</a:t>
            </a:r>
            <a:r>
              <a:rPr lang="en-GB" sz="1600" b="1" dirty="0">
                <a:latin typeface="Times New Roman" pitchFamily="18" charset="0"/>
              </a:rPr>
              <a:t> &amp; Discussion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4068000" y="3708000"/>
            <a:ext cx="2700000" cy="7774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9368" tIns="49684" rIns="99368" bIns="49684">
            <a:spAutoFit/>
          </a:bodyPr>
          <a:lstStyle/>
          <a:p>
            <a:pPr algn="l" defTabSz="993775">
              <a:spcBef>
                <a:spcPct val="50000"/>
              </a:spcBef>
            </a:pPr>
            <a:r>
              <a:rPr lang="en-US" sz="1100" i="1" dirty="0" smtClean="0">
                <a:latin typeface="Book Antiqua" pitchFamily="18" charset="0"/>
              </a:rPr>
              <a:t>Growth </a:t>
            </a:r>
            <a:r>
              <a:rPr lang="en-US" sz="1100" i="1" dirty="0">
                <a:latin typeface="Book Antiqua" pitchFamily="18" charset="0"/>
              </a:rPr>
              <a:t>chronologies of dead and control oaks. Bars represent the number of dead </a:t>
            </a:r>
            <a:r>
              <a:rPr lang="en-US" sz="1100" i="1" dirty="0" smtClean="0">
                <a:latin typeface="Book Antiqua" pitchFamily="18" charset="0"/>
              </a:rPr>
              <a:t>trees </a:t>
            </a:r>
            <a:r>
              <a:rPr lang="en-US" sz="1100" i="1" dirty="0">
                <a:latin typeface="Book Antiqua" pitchFamily="18" charset="0"/>
              </a:rPr>
              <a:t>each year. </a:t>
            </a:r>
          </a:p>
          <a:p>
            <a:pPr defTabSz="993775"/>
            <a:endParaRPr lang="sv-SE" sz="1100" dirty="0">
              <a:latin typeface="Book Antiqua" pitchFamily="18" charset="0"/>
            </a:endParaRPr>
          </a:p>
        </p:txBody>
      </p:sp>
      <p:sp>
        <p:nvSpPr>
          <p:cNvPr id="15414" name="Rectangle 54"/>
          <p:cNvSpPr>
            <a:spLocks noChangeArrowheads="1"/>
          </p:cNvSpPr>
          <p:nvPr/>
        </p:nvSpPr>
        <p:spPr bwMode="auto">
          <a:xfrm>
            <a:off x="7452000" y="900000"/>
            <a:ext cx="2759782" cy="39013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9368" tIns="49684" rIns="99368" bIns="49684" anchor="ctr">
            <a:spAutoFit/>
          </a:bodyPr>
          <a:lstStyle/>
          <a:p>
            <a:pPr algn="l" defTabSz="993775">
              <a:buFontTx/>
              <a:buBlip>
                <a:blip r:embed="rId2"/>
              </a:buBlip>
              <a:tabLst>
                <a:tab pos="196850" algn="l"/>
              </a:tabLst>
            </a:pPr>
            <a:r>
              <a:rPr lang="en-GB" sz="1300" dirty="0">
                <a:latin typeface="Times New Roman" pitchFamily="18" charset="0"/>
              </a:rPr>
              <a:t>  </a:t>
            </a:r>
            <a:r>
              <a:rPr lang="en-GB" sz="1300" dirty="0">
                <a:latin typeface="Constantia" pitchFamily="18" charset="0"/>
              </a:rPr>
              <a:t>Results</a:t>
            </a:r>
            <a:r>
              <a:rPr lang="en-GB" sz="1300" dirty="0">
                <a:latin typeface="Times New Roman" pitchFamily="18" charset="0"/>
              </a:rPr>
              <a:t> from this study support </a:t>
            </a:r>
            <a:r>
              <a:rPr lang="en-GB" sz="1300" dirty="0" smtClean="0">
                <a:latin typeface="Times New Roman" pitchFamily="18" charset="0"/>
              </a:rPr>
              <a:t> 	the concept </a:t>
            </a:r>
            <a:r>
              <a:rPr lang="en-GB" sz="1300" dirty="0">
                <a:latin typeface="Times New Roman" pitchFamily="18" charset="0"/>
              </a:rPr>
              <a:t>of attributing oak </a:t>
            </a:r>
            <a:r>
              <a:rPr lang="en-GB" sz="1300" dirty="0" smtClean="0">
                <a:latin typeface="Times New Roman" pitchFamily="18" charset="0"/>
              </a:rPr>
              <a:t>	mortality to </a:t>
            </a:r>
            <a:r>
              <a:rPr lang="en-GB" sz="1300" dirty="0">
                <a:latin typeface="Times New Roman" pitchFamily="18" charset="0"/>
              </a:rPr>
              <a:t>a combination </a:t>
            </a:r>
            <a:r>
              <a:rPr lang="en-GB" sz="1300" dirty="0" smtClean="0">
                <a:latin typeface="Times New Roman" pitchFamily="18" charset="0"/>
              </a:rPr>
              <a:t>of long- 	and short-term </a:t>
            </a:r>
            <a:r>
              <a:rPr lang="en-GB" sz="1300" dirty="0">
                <a:latin typeface="Times New Roman" pitchFamily="18" charset="0"/>
              </a:rPr>
              <a:t>stresses. </a:t>
            </a:r>
          </a:p>
          <a:p>
            <a:pPr algn="l" defTabSz="993775">
              <a:tabLst>
                <a:tab pos="196850" algn="l"/>
              </a:tabLst>
            </a:pPr>
            <a:endParaRPr lang="en-GB" sz="1300" dirty="0">
              <a:latin typeface="Times New Roman" pitchFamily="18" charset="0"/>
            </a:endParaRPr>
          </a:p>
          <a:p>
            <a:pPr algn="l" defTabSz="993775">
              <a:tabLst>
                <a:tab pos="196850" algn="l"/>
              </a:tabLst>
            </a:pPr>
            <a:endParaRPr lang="en-GB" sz="1300" dirty="0">
              <a:latin typeface="Times New Roman" pitchFamily="18" charset="0"/>
            </a:endParaRPr>
          </a:p>
          <a:p>
            <a:pPr algn="l" defTabSz="993775">
              <a:buFontTx/>
              <a:buBlip>
                <a:blip r:embed="rId2"/>
              </a:buBlip>
              <a:tabLst>
                <a:tab pos="196850" algn="l"/>
              </a:tabLst>
            </a:pPr>
            <a:r>
              <a:rPr lang="en-GB" sz="1300" dirty="0">
                <a:latin typeface="Times New Roman" pitchFamily="18" charset="0"/>
              </a:rPr>
              <a:t>  In order to fully understand the 	causes of oak mortality, there is 	an equal need of studying 	present 	as well as past factors influencing 	the oaks vigour. </a:t>
            </a:r>
          </a:p>
          <a:p>
            <a:pPr algn="l" defTabSz="993775">
              <a:tabLst>
                <a:tab pos="196850" algn="l"/>
              </a:tabLst>
            </a:pPr>
            <a:endParaRPr lang="en-GB" sz="1300" dirty="0">
              <a:latin typeface="Times New Roman" pitchFamily="18" charset="0"/>
            </a:endParaRPr>
          </a:p>
          <a:p>
            <a:pPr algn="l" defTabSz="993775">
              <a:tabLst>
                <a:tab pos="196850" algn="l"/>
              </a:tabLst>
            </a:pPr>
            <a:endParaRPr lang="en-GB" sz="1300" dirty="0">
              <a:latin typeface="Times New Roman" pitchFamily="18" charset="0"/>
            </a:endParaRPr>
          </a:p>
          <a:p>
            <a:pPr algn="l" defTabSz="993775">
              <a:buFontTx/>
              <a:buBlip>
                <a:blip r:embed="rId2"/>
              </a:buBlip>
              <a:tabLst>
                <a:tab pos="196850" algn="l"/>
              </a:tabLst>
            </a:pPr>
            <a:r>
              <a:rPr lang="en-GB" sz="1300" dirty="0">
                <a:latin typeface="Times New Roman" pitchFamily="18" charset="0"/>
              </a:rPr>
              <a:t>  Although the impact of </a:t>
            </a:r>
            <a:r>
              <a:rPr lang="en-GB" sz="1300" dirty="0" smtClean="0">
                <a:latin typeface="Times New Roman" pitchFamily="18" charset="0"/>
              </a:rPr>
              <a:t>	environmental variables </a:t>
            </a:r>
            <a:r>
              <a:rPr lang="en-GB" sz="1300" dirty="0">
                <a:latin typeface="Times New Roman" pitchFamily="18" charset="0"/>
              </a:rPr>
              <a:t>was rather </a:t>
            </a:r>
            <a:r>
              <a:rPr lang="en-GB" sz="1300" dirty="0" smtClean="0">
                <a:latin typeface="Times New Roman" pitchFamily="18" charset="0"/>
              </a:rPr>
              <a:t>	low </a:t>
            </a:r>
            <a:r>
              <a:rPr lang="en-GB" sz="1300" dirty="0">
                <a:latin typeface="Times New Roman" pitchFamily="18" charset="0"/>
              </a:rPr>
              <a:t>in this </a:t>
            </a:r>
            <a:r>
              <a:rPr lang="en-GB" sz="1300" dirty="0" smtClean="0">
                <a:latin typeface="Times New Roman" pitchFamily="18" charset="0"/>
              </a:rPr>
              <a:t>study</a:t>
            </a:r>
            <a:r>
              <a:rPr lang="en-GB" sz="1300" dirty="0">
                <a:latin typeface="Times New Roman" pitchFamily="18" charset="0"/>
              </a:rPr>
              <a:t>, site specific </a:t>
            </a:r>
            <a:r>
              <a:rPr lang="en-GB" sz="1300" dirty="0" smtClean="0">
                <a:latin typeface="Times New Roman" pitchFamily="18" charset="0"/>
              </a:rPr>
              <a:t>	properties </a:t>
            </a:r>
            <a:r>
              <a:rPr lang="en-GB" sz="1300" dirty="0">
                <a:latin typeface="Times New Roman" pitchFamily="18" charset="0"/>
              </a:rPr>
              <a:t>should </a:t>
            </a:r>
            <a:r>
              <a:rPr lang="en-GB" sz="1300" dirty="0" smtClean="0">
                <a:latin typeface="Times New Roman" pitchFamily="18" charset="0"/>
              </a:rPr>
              <a:t>not </a:t>
            </a:r>
            <a:r>
              <a:rPr lang="en-GB" sz="1300" dirty="0">
                <a:latin typeface="Times New Roman" pitchFamily="18" charset="0"/>
              </a:rPr>
              <a:t>be considered </a:t>
            </a:r>
            <a:r>
              <a:rPr lang="en-GB" sz="1300" dirty="0" smtClean="0">
                <a:latin typeface="Times New Roman" pitchFamily="18" charset="0"/>
              </a:rPr>
              <a:t>	unessential </a:t>
            </a:r>
            <a:r>
              <a:rPr lang="en-GB" sz="1300" dirty="0">
                <a:latin typeface="Times New Roman" pitchFamily="18" charset="0"/>
              </a:rPr>
              <a:t>when </a:t>
            </a:r>
            <a:r>
              <a:rPr lang="en-GB" sz="1300" dirty="0" smtClean="0">
                <a:latin typeface="Times New Roman" pitchFamily="18" charset="0"/>
              </a:rPr>
              <a:t>analysing </a:t>
            </a:r>
            <a:r>
              <a:rPr lang="en-GB" sz="1300" dirty="0">
                <a:latin typeface="Times New Roman" pitchFamily="18" charset="0"/>
              </a:rPr>
              <a:t>the </a:t>
            </a:r>
            <a:r>
              <a:rPr lang="en-GB" sz="1300" dirty="0" smtClean="0">
                <a:latin typeface="Times New Roman" pitchFamily="18" charset="0"/>
              </a:rPr>
              <a:t>	causes </a:t>
            </a:r>
            <a:r>
              <a:rPr lang="en-GB" sz="1300" dirty="0">
                <a:latin typeface="Times New Roman" pitchFamily="18" charset="0"/>
              </a:rPr>
              <a:t>of oak mortality. </a:t>
            </a:r>
          </a:p>
        </p:txBody>
      </p:sp>
      <p:pic>
        <p:nvPicPr>
          <p:cNvPr id="15425" name="Picture 65"/>
          <p:cNvPicPr>
            <a:picLocks noChangeAspect="1" noChangeArrowheads="1"/>
          </p:cNvPicPr>
          <p:nvPr/>
        </p:nvPicPr>
        <p:blipFill>
          <a:blip r:embed="rId4"/>
          <a:srcRect l="7198" t="14383" r="7198"/>
          <a:stretch>
            <a:fillRect/>
          </a:stretch>
        </p:blipFill>
        <p:spPr bwMode="auto">
          <a:xfrm>
            <a:off x="7452000" y="5364000"/>
            <a:ext cx="2943225" cy="186531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434" name="Picture 7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2525" y="796925"/>
            <a:ext cx="3306763" cy="298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77000"/>
          </a:schemeClr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937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77000"/>
          </a:schemeClr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937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197</Words>
  <Application>Microsoft Office PowerPoint</Application>
  <PresentationFormat>Custom</PresentationFormat>
  <Paragraphs>42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Standardformgivning</vt:lpstr>
      <vt:lpstr>Slide 1</vt:lpstr>
      <vt:lpstr>Slide 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of butterflies within a landscape context</dc:title>
  <dc:creator>Dennis</dc:creator>
  <cp:lastModifiedBy>FSC</cp:lastModifiedBy>
  <cp:revision>110</cp:revision>
  <dcterms:created xsi:type="dcterms:W3CDTF">2007-05-07T12:12:36Z</dcterms:created>
  <dcterms:modified xsi:type="dcterms:W3CDTF">2009-05-09T12:26:56Z</dcterms:modified>
</cp:coreProperties>
</file>