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1386800" cy="30243463"/>
  <p:notesSz cx="7099300" cy="10234613"/>
  <p:defaultTextStyle>
    <a:defPPr>
      <a:defRPr lang="sv-SE"/>
    </a:defPPr>
    <a:lvl1pPr marL="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1752" y="192"/>
      </p:cViewPr>
      <p:guideLst>
        <p:guide orient="horz" pos="9526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05DFCE9-6AB5-49E3-91C8-A553BBC1CF5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68A04CD-DBED-4E36-82FD-A6DCF983912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511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022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533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044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7555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0660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25771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0881" algn="l" defTabSz="295022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0C7ED-C107-42D1-86E9-E9BE1385FCD7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04010" y="9395082"/>
            <a:ext cx="18178780" cy="648274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08020" y="17137962"/>
            <a:ext cx="14970760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1629071" y="1617189"/>
            <a:ext cx="3609024" cy="3440193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02007" y="1617189"/>
            <a:ext cx="10470622" cy="3440193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411" y="19434226"/>
            <a:ext cx="18178780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411" y="12818474"/>
            <a:ext cx="18178780" cy="661575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11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02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533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044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555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066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5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08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2006" y="9409079"/>
            <a:ext cx="7039822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98275" y="9409079"/>
            <a:ext cx="7039822" cy="2661005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9340" y="1211141"/>
            <a:ext cx="19248120" cy="5040577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9341" y="6769776"/>
            <a:ext cx="9449551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69341" y="9591097"/>
            <a:ext cx="9449551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0864200" y="6769776"/>
            <a:ext cx="9453262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110" indent="0">
              <a:buNone/>
              <a:defRPr sz="6500" b="1"/>
            </a:lvl2pPr>
            <a:lvl3pPr marL="2950220" indent="0">
              <a:buNone/>
              <a:defRPr sz="5800" b="1"/>
            </a:lvl3pPr>
            <a:lvl4pPr marL="4425330" indent="0">
              <a:buNone/>
              <a:defRPr sz="5200" b="1"/>
            </a:lvl4pPr>
            <a:lvl5pPr marL="5900440" indent="0">
              <a:buNone/>
              <a:defRPr sz="5200" b="1"/>
            </a:lvl5pPr>
            <a:lvl6pPr marL="7375550" indent="0">
              <a:buNone/>
              <a:defRPr sz="5200" b="1"/>
            </a:lvl6pPr>
            <a:lvl7pPr marL="8850660" indent="0">
              <a:buNone/>
              <a:defRPr sz="5200" b="1"/>
            </a:lvl7pPr>
            <a:lvl8pPr marL="10325771" indent="0">
              <a:buNone/>
              <a:defRPr sz="5200" b="1"/>
            </a:lvl8pPr>
            <a:lvl9pPr marL="11800881" indent="0">
              <a:buNone/>
              <a:defRPr sz="5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0864200" y="9591097"/>
            <a:ext cx="9453262" cy="1742499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9341" y="1204139"/>
            <a:ext cx="7036111" cy="512458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61645" y="1204141"/>
            <a:ext cx="11955817" cy="2581195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69341" y="6328727"/>
            <a:ext cx="7036111" cy="20687372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962" y="21170426"/>
            <a:ext cx="12832080" cy="2499289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191962" y="2702308"/>
            <a:ext cx="12832080" cy="18146078"/>
          </a:xfrm>
        </p:spPr>
        <p:txBody>
          <a:bodyPr/>
          <a:lstStyle>
            <a:lvl1pPr marL="0" indent="0">
              <a:buNone/>
              <a:defRPr sz="10300"/>
            </a:lvl1pPr>
            <a:lvl2pPr marL="1475110" indent="0">
              <a:buNone/>
              <a:defRPr sz="9000"/>
            </a:lvl2pPr>
            <a:lvl3pPr marL="2950220" indent="0">
              <a:buNone/>
              <a:defRPr sz="7700"/>
            </a:lvl3pPr>
            <a:lvl4pPr marL="4425330" indent="0">
              <a:buNone/>
              <a:defRPr sz="6500"/>
            </a:lvl4pPr>
            <a:lvl5pPr marL="5900440" indent="0">
              <a:buNone/>
              <a:defRPr sz="6500"/>
            </a:lvl5pPr>
            <a:lvl6pPr marL="7375550" indent="0">
              <a:buNone/>
              <a:defRPr sz="6500"/>
            </a:lvl6pPr>
            <a:lvl7pPr marL="8850660" indent="0">
              <a:buNone/>
              <a:defRPr sz="6500"/>
            </a:lvl7pPr>
            <a:lvl8pPr marL="10325771" indent="0">
              <a:buNone/>
              <a:defRPr sz="6500"/>
            </a:lvl8pPr>
            <a:lvl9pPr marL="11800881" indent="0">
              <a:buNone/>
              <a:defRPr sz="6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91962" y="23669715"/>
            <a:ext cx="12832080" cy="3549403"/>
          </a:xfrm>
        </p:spPr>
        <p:txBody>
          <a:bodyPr/>
          <a:lstStyle>
            <a:lvl1pPr marL="0" indent="0">
              <a:buNone/>
              <a:defRPr sz="4500"/>
            </a:lvl1pPr>
            <a:lvl2pPr marL="1475110" indent="0">
              <a:buNone/>
              <a:defRPr sz="3900"/>
            </a:lvl2pPr>
            <a:lvl3pPr marL="2950220" indent="0">
              <a:buNone/>
              <a:defRPr sz="3200"/>
            </a:lvl3pPr>
            <a:lvl4pPr marL="4425330" indent="0">
              <a:buNone/>
              <a:defRPr sz="2900"/>
            </a:lvl4pPr>
            <a:lvl5pPr marL="5900440" indent="0">
              <a:buNone/>
              <a:defRPr sz="2900"/>
            </a:lvl5pPr>
            <a:lvl6pPr marL="7375550" indent="0">
              <a:buNone/>
              <a:defRPr sz="2900"/>
            </a:lvl6pPr>
            <a:lvl7pPr marL="8850660" indent="0">
              <a:buNone/>
              <a:defRPr sz="2900"/>
            </a:lvl7pPr>
            <a:lvl8pPr marL="10325771" indent="0">
              <a:buNone/>
              <a:defRPr sz="2900"/>
            </a:lvl8pPr>
            <a:lvl9pPr marL="11800881" indent="0">
              <a:buNone/>
              <a:defRPr sz="2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9340" y="1211141"/>
            <a:ext cx="19248120" cy="5040577"/>
          </a:xfrm>
          <a:prstGeom prst="rect">
            <a:avLst/>
          </a:prstGeom>
        </p:spPr>
        <p:txBody>
          <a:bodyPr vert="horz" lIns="295022" tIns="147511" rIns="295022" bIns="147511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9340" y="7056813"/>
            <a:ext cx="19248120" cy="19959287"/>
          </a:xfrm>
          <a:prstGeom prst="rect">
            <a:avLst/>
          </a:prstGeom>
        </p:spPr>
        <p:txBody>
          <a:bodyPr vert="horz" lIns="295022" tIns="147511" rIns="295022" bIns="147511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69340" y="28031214"/>
            <a:ext cx="4990253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7B02-F228-4755-8D08-3B98E464DC7F}" type="datetimeFigureOut">
              <a:rPr lang="sv-SE" smtClean="0"/>
              <a:pPr/>
              <a:t>2008-06-09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307157" y="28031214"/>
            <a:ext cx="6772487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327207" y="28031214"/>
            <a:ext cx="4990253" cy="1610183"/>
          </a:xfrm>
          <a:prstGeom prst="rect">
            <a:avLst/>
          </a:prstGeom>
        </p:spPr>
        <p:txBody>
          <a:bodyPr vert="horz" lIns="295022" tIns="147511" rIns="295022" bIns="14751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1529-3F04-409D-9D99-AB70B720BDE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02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333" indent="-1106333" algn="l" defTabSz="295022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054" indent="-921944" algn="l" defTabSz="295022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777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2885" indent="-737555" algn="l" defTabSz="295022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37995" indent="-737555" algn="l" defTabSz="295022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3105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821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332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436" indent="-737555" algn="l" defTabSz="295022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11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022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533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044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555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0660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577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0881" algn="l" defTabSz="295022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 descr="Es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136" y="23622853"/>
            <a:ext cx="10715700" cy="7674280"/>
          </a:xfrm>
          <a:prstGeom prst="rect">
            <a:avLst/>
          </a:prstGeom>
        </p:spPr>
      </p:pic>
      <p:pic>
        <p:nvPicPr>
          <p:cNvPr id="1026" name="Bild 2" descr="MS Seals1 Fi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9798" y="15550359"/>
            <a:ext cx="5781223" cy="60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86800" cy="801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ktangel med rundade hörn 24"/>
          <p:cNvSpPr/>
          <p:nvPr/>
        </p:nvSpPr>
        <p:spPr>
          <a:xfrm>
            <a:off x="11122028" y="16121863"/>
            <a:ext cx="9144064" cy="8001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808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619817"/>
            <a:ext cx="2138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Olfactory </a:t>
            </a: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discrimination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85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 African fur seals 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8500" b="1" i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Arctocephalus pusillus</a:t>
            </a:r>
            <a:r>
              <a:rPr lang="en-US" sz="85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aliphatic aldehydes, carboxylic acids and acetic esters</a:t>
            </a:r>
          </a:p>
          <a:p>
            <a:pPr algn="ctr"/>
            <a:endParaRPr lang="en-US" sz="5400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Sandra Selin</a:t>
            </a:r>
            <a:endParaRPr lang="sv-SE" sz="4800" b="1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620642" y="8763749"/>
            <a:ext cx="9144064" cy="62865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808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977832" y="8906625"/>
            <a:ext cx="8858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b="1" dirty="0" smtClean="0">
                <a:latin typeface="Arial" pitchFamily="34" charset="0"/>
                <a:cs typeface="Arial" pitchFamily="34" charset="0"/>
              </a:rPr>
              <a:t>Aims:</a:t>
            </a:r>
          </a:p>
          <a:p>
            <a:pPr algn="ctr"/>
            <a:endParaRPr lang="sv-SE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Determine</a:t>
            </a:r>
            <a:r>
              <a:rPr lang="sv-SE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olfactory discrimination ability of </a:t>
            </a:r>
            <a:r>
              <a:rPr lang="sv-SE" sz="4000" b="1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African fur seals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Assess whether a correlation between discrimination ability and differences in carbon chain length exists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692080" y="21979779"/>
            <a:ext cx="9144064" cy="55721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8080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1049270" y="22194093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latin typeface="Arial" pitchFamily="34" charset="0"/>
                <a:cs typeface="Arial" pitchFamily="34" charset="0"/>
              </a:rPr>
              <a:t>Materials &amp; Methods:</a:t>
            </a:r>
          </a:p>
          <a:p>
            <a:pPr algn="ctr"/>
            <a:endParaRPr lang="en-GB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 Odorants used </a:t>
            </a:r>
            <a:r>
              <a:rPr lang="en-GB" sz="40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iffer in frequency of occurrence in the marine environment</a:t>
            </a:r>
          </a:p>
          <a:p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 Test method: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Food-rewarded two-choice instrumental conditioning paradigm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11407780" y="16336177"/>
            <a:ext cx="88583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Results</a:t>
            </a:r>
            <a:r>
              <a:rPr lang="sv-SE" sz="6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sv-SE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All seals successfully discriminated between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out of 15 stimulus pairs</a:t>
            </a:r>
          </a:p>
          <a:p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correlation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between discrimination performance and differences in carbon chain length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None of the odorant classes was significantly better or poorer discriminated</a:t>
            </a:r>
            <a:endParaRPr lang="sv-SE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objekt 8" descr="IMG_80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7865" y="16121863"/>
            <a:ext cx="3821933" cy="509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Bildobjekt 28" descr="kolmard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528951"/>
            <a:ext cx="4680617" cy="171451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6763485"/>
            <a:ext cx="213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635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Final thesis. International Master </a:t>
            </a:r>
            <a:r>
              <a:rPr lang="en-US" sz="3600" dirty="0" err="1" smtClean="0">
                <a:ln w="635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Programme</a:t>
            </a:r>
            <a:r>
              <a:rPr lang="en-US" sz="3600" dirty="0" smtClean="0">
                <a:ln w="635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 Applied Biology 2008</a:t>
            </a:r>
            <a:br>
              <a:rPr lang="en-US" sz="3600" dirty="0" smtClean="0">
                <a:ln w="635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</a:br>
            <a:r>
              <a:rPr lang="en-US" sz="3600" dirty="0" smtClean="0">
                <a:ln w="635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Supervisor: Prof. Matthias Laska</a:t>
            </a:r>
          </a:p>
        </p:txBody>
      </p:sp>
      <p:sp>
        <p:nvSpPr>
          <p:cNvPr id="20" name="Rektangel 19"/>
          <p:cNvSpPr/>
          <p:nvPr/>
        </p:nvSpPr>
        <p:spPr>
          <a:xfrm>
            <a:off x="10479086" y="8835187"/>
            <a:ext cx="10429948" cy="6572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/>
          <p:cNvSpPr txBox="1"/>
          <p:nvPr/>
        </p:nvSpPr>
        <p:spPr>
          <a:xfrm>
            <a:off x="10621962" y="8978063"/>
            <a:ext cx="101441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itchFamily="34" charset="0"/>
                <a:cs typeface="Arial" pitchFamily="34" charset="0"/>
              </a:rPr>
              <a:t>Conclusions:</a:t>
            </a:r>
          </a:p>
          <a:p>
            <a:pPr algn="ctr"/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South African fur seals have a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well-developed discrimination ability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for the odorant classes investigated</a:t>
            </a: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However, discrimination performance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did not correlate with the frequency of occurrence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of stimuli in their chemical environment</a:t>
            </a:r>
            <a:endParaRPr lang="sv-SE" sz="4400" b="1" dirty="0"/>
          </a:p>
        </p:txBody>
      </p:sp>
      <p:cxnSp>
        <p:nvCxnSpPr>
          <p:cNvPr id="6" name="Rak 5"/>
          <p:cNvCxnSpPr/>
          <p:nvPr/>
        </p:nvCxnSpPr>
        <p:spPr>
          <a:xfrm>
            <a:off x="0" y="7977931"/>
            <a:ext cx="21386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213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17265696" y="24980175"/>
            <a:ext cx="3071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itchFamily="34" charset="0"/>
                <a:cs typeface="Arial" pitchFamily="34" charset="0"/>
              </a:rPr>
              <a:t>Circled in red: Two cases of failure to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i="1" dirty="0" smtClean="0">
                <a:latin typeface="Arial" pitchFamily="34" charset="0"/>
                <a:cs typeface="Arial" pitchFamily="34" charset="0"/>
              </a:rPr>
              <a:t>discriminate occurred, and both were within the same odorant pair.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35418" y="27694819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Ellips 23"/>
          <p:cNvSpPr/>
          <p:nvPr/>
        </p:nvSpPr>
        <p:spPr>
          <a:xfrm>
            <a:off x="15408308" y="26837563"/>
            <a:ext cx="57150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180</Words>
  <Application>Microsoft Office PowerPoint</Application>
  <PresentationFormat>Anpassad</PresentationFormat>
  <Paragraphs>31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Bild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</dc:creator>
  <cp:lastModifiedBy>Maria</cp:lastModifiedBy>
  <cp:revision>20</cp:revision>
  <dcterms:created xsi:type="dcterms:W3CDTF">2008-04-20T19:05:04Z</dcterms:created>
  <dcterms:modified xsi:type="dcterms:W3CDTF">2008-06-09T13:55:31Z</dcterms:modified>
</cp:coreProperties>
</file>